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66" r:id="rId4"/>
    <p:sldId id="260" r:id="rId5"/>
    <p:sldId id="264" r:id="rId6"/>
    <p:sldId id="259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114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08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4C124-E956-43CC-8833-8FC3B06F3280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17E06-717E-4DD0-87A6-790004617F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391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976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795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6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195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17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31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53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38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227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601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46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0E042-46AF-461B-980D-54D29F5DAFB4}" type="datetimeFigureOut">
              <a:rPr lang="ru-RU" smtClean="0"/>
              <a:pPr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A2D9-6DC6-41C7-805F-9180CC81C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092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4045" y="2204864"/>
            <a:ext cx="8555932" cy="230832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Организация питания учащихся 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муниципальных общеобразовательных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учреждений г. Калининграда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в 2017-2018 уч. году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2597" y="627701"/>
            <a:ext cx="5399235" cy="58477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Картинки по запросу правильное питание школьников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97152"/>
            <a:ext cx="25908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aif.ru/007/303/3b68077861bcc98c485dbcab7445df7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24905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657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404664"/>
            <a:ext cx="5480218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Нормативная база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по организации питания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483" y="2554600"/>
            <a:ext cx="87133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Калининградской области от 25.12.2013 г. № 1002</a:t>
            </a:r>
          </a:p>
          <a:p>
            <a:r>
              <a:rPr lang="ru-RU" dirty="0" smtClean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 (в редакции Постановления Правительства Калининградской области от 19.08.2015 №484)</a:t>
            </a:r>
            <a:r>
              <a:rPr lang="ru-RU" dirty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 «Об обеспечении питанием обучающихся за счёт средств областного бюджета»</a:t>
            </a:r>
          </a:p>
          <a:p>
            <a:endParaRPr lang="ru-RU" dirty="0" smtClean="0">
              <a:solidFill>
                <a:srgbClr val="11149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2. Письмо Министерства образования Калининградской области</a:t>
            </a:r>
          </a:p>
          <a:p>
            <a:r>
              <a:rPr lang="ru-RU" dirty="0" smtClean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 от 17.06.2016  №6898</a:t>
            </a:r>
          </a:p>
          <a:p>
            <a:endParaRPr lang="ru-RU" dirty="0" smtClean="0">
              <a:solidFill>
                <a:srgbClr val="11149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111493"/>
                </a:solidFill>
                <a:latin typeface="Times New Roman" pitchFamily="18" charset="0"/>
                <a:cs typeface="Times New Roman" pitchFamily="18" charset="0"/>
              </a:rPr>
              <a:t>3. Приказ комитета по образованию администрации городского округа «Город Калининград» от 24.08.2017 г. №ПД-КпО-703 «Об организации горячего питания школьников»</a:t>
            </a:r>
            <a:endParaRPr lang="ru-RU" dirty="0">
              <a:solidFill>
                <a:srgbClr val="11149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1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5152453"/>
              </p:ext>
            </p:extLst>
          </p:nvPr>
        </p:nvGraphicFramePr>
        <p:xfrm>
          <a:off x="1547664" y="3717032"/>
          <a:ext cx="5761990" cy="2714244"/>
        </p:xfrm>
        <a:graphic>
          <a:graphicData uri="http://schemas.openxmlformats.org/drawingml/2006/table">
            <a:tbl>
              <a:tblPr firstRow="1" firstCol="1" bandRow="1"/>
              <a:tblGrid>
                <a:gridCol w="2880995"/>
                <a:gridCol w="2880995"/>
              </a:tblGrid>
              <a:tr h="322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душу населения</a:t>
                      </a:r>
                      <a:br>
                        <a:rPr lang="ru-RU" sz="2400" dirty="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10589 руб./мес</a:t>
                      </a:r>
                      <a:r>
                        <a:rPr lang="ru-RU" sz="2400" dirty="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трудоспособного населения</a:t>
                      </a:r>
                      <a:br>
                        <a:rPr lang="ru-RU" sz="240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11361 руб./мес.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пенсионеров</a:t>
                      </a:r>
                      <a:br>
                        <a:rPr lang="ru-RU" sz="240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8720 руб./мес.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детей</a:t>
                      </a:r>
                      <a:br>
                        <a:rPr lang="ru-RU" sz="2400" dirty="0">
                          <a:solidFill>
                            <a:srgbClr val="17365D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10138 руб./мес.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720" y="2487379"/>
            <a:ext cx="88914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Величина прожиточного минимума за 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квартал 2017 года 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установлена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Постановление Правительства Калининградской области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439 от 18 августа 2017 года):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188640"/>
            <a:ext cx="72728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Если доходы Вашей семьи ниже прожиточного минимума,  Вы можете обратиться в службу одного окна для оформления детского пособия 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6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6494" y="620688"/>
            <a:ext cx="6405728" cy="107721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Категории обучающихся,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получающих бесплатное питание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5825567"/>
              </p:ext>
            </p:extLst>
          </p:nvPr>
        </p:nvGraphicFramePr>
        <p:xfrm>
          <a:off x="1043608" y="1844824"/>
          <a:ext cx="763284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62286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Подтверждающий документ, механизм его получения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Обучающиеся с ограниченными возможностями здоровья</a:t>
                      </a:r>
                      <a:endParaRPr lang="ru-RU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Справка учреждения здравоохранения о состоянии здоровья ребенка с указанием </a:t>
                      </a:r>
                      <a:r>
                        <a:rPr lang="en-US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IV-V</a:t>
                      </a:r>
                      <a:r>
                        <a:rPr lang="en-US" baseline="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 здоровья</a:t>
                      </a:r>
                      <a:endParaRPr lang="ru-RU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Дети-сироты и дети без попечения родителей</a:t>
                      </a:r>
                      <a:endParaRPr lang="ru-RU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 органа опеки и попечительства, подтверждающийся, что обучающийся относится к указанной категории, а также сведения о постановке на учет в органе социальной поддержки населения</a:t>
                      </a:r>
                      <a:endParaRPr lang="ru-RU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82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9484631"/>
              </p:ext>
            </p:extLst>
          </p:nvPr>
        </p:nvGraphicFramePr>
        <p:xfrm>
          <a:off x="755576" y="260646"/>
          <a:ext cx="6864424" cy="547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2212"/>
                <a:gridCol w="3432212"/>
              </a:tblGrid>
              <a:tr h="1000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Подтверждающий документ, механизм его получения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1180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Дети, находящиеся в трудной жизненной ситуации: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72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из семей, имеющих статус малоимущих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Информационная база ОКГУ «Центра социальной поддержки населения» (служба одного окна).Сведения,</a:t>
                      </a:r>
                      <a:r>
                        <a:rPr lang="ru-RU" sz="1400" baseline="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подтверждающие статус малоимущей семьи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72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Дети-инвалиды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Копия справки об инвалидности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72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из семей, не имеющих статус малообеспеченных, но нуждающихся в социальной поддержке (дети находящиеся в социально-опасном положении)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Акты обследования жилищно-бытовых условий семьи обучающегося комиссией школы, представителей органа опеки и попечительства, органа системы профилактики безнадзорности и правонарушений несовершеннолетних муниципалитета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72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из семей беженцев 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вынужденных</a:t>
                      </a:r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переселенцев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11149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Копия удостоверения беженцев, переселенцев</a:t>
                      </a:r>
                      <a:endParaRPr lang="ru-RU" sz="1400" dirty="0">
                        <a:solidFill>
                          <a:srgbClr val="11149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699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0040" y="332656"/>
            <a:ext cx="6668492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Стоимость  бесплатного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питания с 1 сентября 2017года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3158872"/>
              </p:ext>
            </p:extLst>
          </p:nvPr>
        </p:nvGraphicFramePr>
        <p:xfrm>
          <a:off x="1226600" y="1772816"/>
          <a:ext cx="6240015" cy="44028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80005"/>
                <a:gridCol w="2080005"/>
                <a:gridCol w="2080005"/>
              </a:tblGrid>
              <a:tr h="156316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Нормативное обеспечение питанием обучающихся за счет средств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областного бюджета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44,56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рубля для обучающихся в возрасте до 10 лет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48,00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рублей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обучающихся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возрасте 11 лет и старше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243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Наценка на услугу по организации питания не более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17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Максимальная стоимость бесплатного питания в день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55,70 руб.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60,00 руб.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78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361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</dc:creator>
  <cp:lastModifiedBy>Пользователь Windows</cp:lastModifiedBy>
  <cp:revision>27</cp:revision>
  <cp:lastPrinted>2013-12-26T06:10:21Z</cp:lastPrinted>
  <dcterms:created xsi:type="dcterms:W3CDTF">2013-12-25T13:11:12Z</dcterms:created>
  <dcterms:modified xsi:type="dcterms:W3CDTF">2017-09-01T01:17:43Z</dcterms:modified>
</cp:coreProperties>
</file>