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74CA-8623-4550-BA3F-483C50D9AD2E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A2FF-A225-4A21-86A3-CC17BCBF9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5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74CA-8623-4550-BA3F-483C50D9AD2E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A2FF-A225-4A21-86A3-CC17BCBF9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49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74CA-8623-4550-BA3F-483C50D9AD2E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A2FF-A225-4A21-86A3-CC17BCBF9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648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233E38B-5291-4C5A-9C88-CB8DA8F466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4364757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74CA-8623-4550-BA3F-483C50D9AD2E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A2FF-A225-4A21-86A3-CC17BCBF9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56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74CA-8623-4550-BA3F-483C50D9AD2E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A2FF-A225-4A21-86A3-CC17BCBF9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44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74CA-8623-4550-BA3F-483C50D9AD2E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A2FF-A225-4A21-86A3-CC17BCBF9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0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74CA-8623-4550-BA3F-483C50D9AD2E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A2FF-A225-4A21-86A3-CC17BCBF9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93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74CA-8623-4550-BA3F-483C50D9AD2E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A2FF-A225-4A21-86A3-CC17BCBF9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841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74CA-8623-4550-BA3F-483C50D9AD2E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A2FF-A225-4A21-86A3-CC17BCBF9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051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74CA-8623-4550-BA3F-483C50D9AD2E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A2FF-A225-4A21-86A3-CC17BCBF9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43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74CA-8623-4550-BA3F-483C50D9AD2E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A2FF-A225-4A21-86A3-CC17BCBF9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61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A74CA-8623-4550-BA3F-483C50D9AD2E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EA2FF-A225-4A21-86A3-CC17BCBF9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089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755650" y="908050"/>
            <a:ext cx="7488238" cy="4392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алгебра 9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"решение систем уравнений 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второй степени."</a:t>
            </a:r>
          </a:p>
        </p:txBody>
      </p:sp>
    </p:spTree>
    <p:extLst>
      <p:ext uri="{BB962C8B-B14F-4D97-AF65-F5344CB8AC3E}">
        <p14:creationId xmlns:p14="http://schemas.microsoft.com/office/powerpoint/2010/main" val="501350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879475" y="857250"/>
            <a:ext cx="7364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23850" y="1125538"/>
            <a:ext cx="8569325" cy="326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b="1" i="1">
                <a:latin typeface="Adobe Garamond Pro Bold" pitchFamily="18" charset="0"/>
              </a:rPr>
              <a:t>«Мне приходилось делить время между политикой и уравнениями. Однако уравнение, по-моему,  - гораздо важнее. Политика существует для данного момента, а уравнения будут существовать вечно.»</a:t>
            </a:r>
          </a:p>
          <a:p>
            <a:pPr>
              <a:spcBef>
                <a:spcPct val="50000"/>
              </a:spcBef>
            </a:pPr>
            <a:r>
              <a:rPr lang="ru-RU" altLang="ru-RU" sz="3200" b="1" i="1">
                <a:latin typeface="Adobe Garamond Pro Bold" pitchFamily="18" charset="0"/>
              </a:rPr>
              <a:t>               Альберт Эйнштейн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425" y="3573463"/>
            <a:ext cx="2592388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248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11188" y="712788"/>
            <a:ext cx="7200900" cy="650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/>
              <a:t>Решите систему уравнений</a:t>
            </a:r>
          </a:p>
          <a:p>
            <a:pPr>
              <a:spcBef>
                <a:spcPct val="50000"/>
              </a:spcBef>
            </a:pPr>
            <a:r>
              <a:rPr lang="en-US" altLang="ru-RU"/>
              <a:t>        </a:t>
            </a:r>
            <a:r>
              <a:rPr lang="en-US" altLang="ru-RU" sz="2400"/>
              <a:t>X + Y = 2,</a:t>
            </a:r>
          </a:p>
          <a:p>
            <a:pPr>
              <a:spcBef>
                <a:spcPct val="50000"/>
              </a:spcBef>
            </a:pPr>
            <a:r>
              <a:rPr lang="en-US" altLang="ru-RU" sz="2400"/>
              <a:t>      X – Y = 1.</a:t>
            </a:r>
            <a:endParaRPr lang="ru-RU" altLang="ru-RU" sz="2400"/>
          </a:p>
          <a:p>
            <a:pPr>
              <a:spcBef>
                <a:spcPct val="50000"/>
              </a:spcBef>
            </a:pPr>
            <a:endParaRPr lang="ru-RU" altLang="ru-RU"/>
          </a:p>
          <a:p>
            <a:pPr>
              <a:spcBef>
                <a:spcPct val="50000"/>
              </a:spcBef>
            </a:pPr>
            <a:endParaRPr lang="ru-RU" altLang="ru-RU"/>
          </a:p>
          <a:p>
            <a:pPr>
              <a:spcBef>
                <a:spcPct val="50000"/>
              </a:spcBef>
            </a:pPr>
            <a:endParaRPr lang="ru-RU" altLang="ru-RU"/>
          </a:p>
          <a:p>
            <a:pPr>
              <a:spcBef>
                <a:spcPct val="50000"/>
              </a:spcBef>
            </a:pPr>
            <a:endParaRPr lang="ru-RU" altLang="ru-RU"/>
          </a:p>
          <a:p>
            <a:pPr>
              <a:spcBef>
                <a:spcPct val="50000"/>
              </a:spcBef>
            </a:pPr>
            <a:endParaRPr lang="ru-RU" altLang="ru-RU"/>
          </a:p>
          <a:p>
            <a:pPr>
              <a:spcBef>
                <a:spcPct val="50000"/>
              </a:spcBef>
            </a:pPr>
            <a:endParaRPr lang="ru-RU" altLang="ru-RU"/>
          </a:p>
          <a:p>
            <a:pPr>
              <a:spcBef>
                <a:spcPct val="50000"/>
              </a:spcBef>
            </a:pPr>
            <a:endParaRPr lang="ru-RU" altLang="ru-RU"/>
          </a:p>
          <a:p>
            <a:pPr>
              <a:spcBef>
                <a:spcPct val="50000"/>
              </a:spcBef>
            </a:pPr>
            <a:endParaRPr lang="ru-RU" altLang="ru-RU"/>
          </a:p>
          <a:p>
            <a:pPr>
              <a:spcBef>
                <a:spcPct val="50000"/>
              </a:spcBef>
            </a:pPr>
            <a:endParaRPr lang="ru-RU" altLang="ru-RU"/>
          </a:p>
          <a:p>
            <a:pPr>
              <a:spcBef>
                <a:spcPct val="50000"/>
              </a:spcBef>
            </a:pPr>
            <a:endParaRPr lang="ru-RU" altLang="ru-RU"/>
          </a:p>
          <a:p>
            <a:pPr>
              <a:spcBef>
                <a:spcPct val="50000"/>
              </a:spcBef>
            </a:pPr>
            <a:endParaRPr lang="ru-RU" altLang="ru-RU"/>
          </a:p>
          <a:p>
            <a:pPr>
              <a:spcBef>
                <a:spcPct val="50000"/>
              </a:spcBef>
            </a:pPr>
            <a:endParaRPr lang="ru-RU" altLang="ru-RU"/>
          </a:p>
        </p:txBody>
      </p:sp>
      <p:graphicFrame>
        <p:nvGraphicFramePr>
          <p:cNvPr id="4132" name="Group 36"/>
          <p:cNvGraphicFramePr>
            <a:graphicFrameLocks noGrp="1"/>
          </p:cNvGraphicFramePr>
          <p:nvPr/>
        </p:nvGraphicFramePr>
        <p:xfrm>
          <a:off x="4572000" y="1397000"/>
          <a:ext cx="3600450" cy="4064000"/>
        </p:xfrm>
        <a:graphic>
          <a:graphicData uri="http://schemas.openxmlformats.org/drawingml/2006/table">
            <a:tbl>
              <a:tblPr/>
              <a:tblGrid>
                <a:gridCol w="1800225"/>
                <a:gridCol w="1800225"/>
              </a:tblGrid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греческий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(20</a:t>
                      </a: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;10)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латинский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(1;2)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английский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(1,5;-1,5)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немецкий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(1,5;0,5)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французский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(0,5;-0,5)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3" name="AutoShape 27"/>
          <p:cNvSpPr>
            <a:spLocks/>
          </p:cNvSpPr>
          <p:nvPr/>
        </p:nvSpPr>
        <p:spPr bwMode="auto">
          <a:xfrm>
            <a:off x="827088" y="1196975"/>
            <a:ext cx="215900" cy="1296988"/>
          </a:xfrm>
          <a:prstGeom prst="leftBrace">
            <a:avLst>
              <a:gd name="adj1" fmla="val 5006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32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71550" y="836613"/>
            <a:ext cx="72723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i="1"/>
              <a:t>Древнегреческий поэт Нивей утверждал, что математику нельзя изучать, наблюдая как это делает сосед.</a:t>
            </a:r>
          </a:p>
        </p:txBody>
      </p:sp>
      <p:pic>
        <p:nvPicPr>
          <p:cNvPr id="5125" name="Picture 5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708400" y="1916113"/>
            <a:ext cx="4535488" cy="4641850"/>
          </a:xfrm>
        </p:spPr>
      </p:pic>
    </p:spTree>
    <p:extLst>
      <p:ext uri="{BB962C8B-B14F-4D97-AF65-F5344CB8AC3E}">
        <p14:creationId xmlns:p14="http://schemas.microsoft.com/office/powerpoint/2010/main" val="8334774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971550" y="620713"/>
            <a:ext cx="7345363" cy="366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i="1"/>
              <a:t>Опишите графическую модель уравнения</a:t>
            </a:r>
            <a:r>
              <a:rPr lang="ru-RU" altLang="ru-RU"/>
              <a:t>:</a:t>
            </a:r>
          </a:p>
          <a:p>
            <a:pPr>
              <a:spcBef>
                <a:spcPct val="50000"/>
              </a:spcBef>
            </a:pPr>
            <a:r>
              <a:rPr lang="en-US" altLang="ru-RU" sz="2800"/>
              <a:t>Y = - X</a:t>
            </a:r>
            <a:r>
              <a:rPr lang="en-US" altLang="ru-RU" sz="2800">
                <a:cs typeface="Arial" charset="0"/>
              </a:rPr>
              <a:t>²</a:t>
            </a:r>
            <a:r>
              <a:rPr lang="en-US" altLang="ru-RU" sz="2800"/>
              <a:t> + 2X + 5                2X + 3Y = 15</a:t>
            </a:r>
          </a:p>
          <a:p>
            <a:pPr>
              <a:spcBef>
                <a:spcPct val="50000"/>
              </a:spcBef>
            </a:pPr>
            <a:r>
              <a:rPr lang="en-US" altLang="ru-RU" sz="2800"/>
              <a:t>XY = -1                               Y = X</a:t>
            </a:r>
          </a:p>
          <a:p>
            <a:pPr>
              <a:spcBef>
                <a:spcPct val="50000"/>
              </a:spcBef>
            </a:pPr>
            <a:r>
              <a:rPr lang="en-US" altLang="ru-RU" sz="2800"/>
              <a:t>Y - X</a:t>
            </a:r>
            <a:r>
              <a:rPr lang="en-US" altLang="ru-RU" sz="2800">
                <a:cs typeface="Arial" charset="0"/>
              </a:rPr>
              <a:t>² = 0                            (X - 10)² + Y² = 16</a:t>
            </a:r>
          </a:p>
          <a:p>
            <a:pPr>
              <a:spcBef>
                <a:spcPct val="50000"/>
              </a:spcBef>
            </a:pPr>
            <a:r>
              <a:rPr lang="en-US" altLang="ru-RU" sz="2800">
                <a:cs typeface="Arial" charset="0"/>
              </a:rPr>
              <a:t>X² + Y² = 25                         Y - X² = 0</a:t>
            </a:r>
          </a:p>
          <a:p>
            <a:pPr>
              <a:spcBef>
                <a:spcPct val="50000"/>
              </a:spcBef>
            </a:pPr>
            <a:r>
              <a:rPr lang="en-US" altLang="ru-RU" sz="2800">
                <a:cs typeface="Arial" charset="0"/>
              </a:rPr>
              <a:t>Y + X² - 12 = 0                     Y = 3</a:t>
            </a:r>
          </a:p>
        </p:txBody>
      </p:sp>
    </p:spTree>
    <p:extLst>
      <p:ext uri="{BB962C8B-B14F-4D97-AF65-F5344CB8AC3E}">
        <p14:creationId xmlns:p14="http://schemas.microsoft.com/office/powerpoint/2010/main" val="78562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Домашнее задание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 b="1"/>
              <a:t>Вариант </a:t>
            </a:r>
            <a:r>
              <a:rPr lang="en-US" altLang="ru-RU" sz="2000" b="1"/>
              <a:t>I</a:t>
            </a:r>
            <a:r>
              <a:rPr lang="ru-RU" altLang="ru-RU" sz="2000" b="1"/>
              <a:t>.</a:t>
            </a:r>
            <a:endParaRPr lang="ru-RU" altLang="ru-RU" sz="2000"/>
          </a:p>
          <a:p>
            <a:pPr>
              <a:lnSpc>
                <a:spcPct val="90000"/>
              </a:lnSpc>
            </a:pPr>
            <a:r>
              <a:rPr lang="ru-RU" altLang="ru-RU" sz="2000"/>
              <a:t>Решить систему уравнений: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а)      х + у = 9,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         у</a:t>
            </a:r>
            <a:r>
              <a:rPr lang="en-US" altLang="ru-RU" sz="2000">
                <a:cs typeface="Arial" charset="0"/>
              </a:rPr>
              <a:t>²</a:t>
            </a:r>
            <a:r>
              <a:rPr lang="ru-RU" altLang="ru-RU" sz="2000"/>
              <a:t> + х = 9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/>
            </a:r>
            <a:br>
              <a:rPr lang="ru-RU" altLang="ru-RU" sz="2000"/>
            </a:br>
            <a:r>
              <a:rPr lang="ru-RU" altLang="ru-RU" sz="2000"/>
              <a:t>б)      ху = 20,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         2х – у = 3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На «5» - тремя способами;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на «4» - двумя способами;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на «3» - одним способом 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 b="1"/>
              <a:t>Вариант </a:t>
            </a:r>
            <a:r>
              <a:rPr lang="en-US" altLang="ru-RU" sz="2000" b="1"/>
              <a:t>II</a:t>
            </a:r>
            <a:r>
              <a:rPr lang="ru-RU" altLang="ru-RU" sz="2000" b="1"/>
              <a:t>.</a:t>
            </a:r>
            <a:endParaRPr lang="ru-RU" altLang="ru-RU" sz="2000"/>
          </a:p>
          <a:p>
            <a:pPr>
              <a:lnSpc>
                <a:spcPct val="90000"/>
              </a:lnSpc>
            </a:pPr>
            <a:r>
              <a:rPr lang="ru-RU" altLang="ru-RU" sz="2000"/>
              <a:t>Решить систему уравнений: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а)      ху = – 12,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         2х + у = 5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/>
            </a:r>
            <a:br>
              <a:rPr lang="ru-RU" altLang="ru-RU" sz="2000"/>
            </a:br>
            <a:r>
              <a:rPr lang="ru-RU" altLang="ru-RU" sz="2000"/>
              <a:t>б)      х</a:t>
            </a:r>
            <a:r>
              <a:rPr lang="en-US" altLang="ru-RU" sz="2000">
                <a:cs typeface="Arial" charset="0"/>
              </a:rPr>
              <a:t>²</a:t>
            </a:r>
            <a:r>
              <a:rPr lang="ru-RU" altLang="ru-RU" sz="2000"/>
              <a:t> + у</a:t>
            </a:r>
            <a:r>
              <a:rPr lang="en-US" altLang="ru-RU" sz="2000">
                <a:cs typeface="Arial" charset="0"/>
              </a:rPr>
              <a:t>²</a:t>
            </a:r>
            <a:r>
              <a:rPr lang="ru-RU" altLang="ru-RU" sz="2000"/>
              <a:t> = 25,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          х + у = – 1 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На «5» - тремя способами;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на «4» - двумя способами;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на «3» - одним способам.</a:t>
            </a:r>
          </a:p>
        </p:txBody>
      </p:sp>
      <p:sp>
        <p:nvSpPr>
          <p:cNvPr id="13319" name="AutoShape 7"/>
          <p:cNvSpPr>
            <a:spLocks/>
          </p:cNvSpPr>
          <p:nvPr/>
        </p:nvSpPr>
        <p:spPr bwMode="auto">
          <a:xfrm>
            <a:off x="1258888" y="2349500"/>
            <a:ext cx="71437" cy="647700"/>
          </a:xfrm>
          <a:prstGeom prst="leftBrace">
            <a:avLst>
              <a:gd name="adj1" fmla="val 75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0" name="AutoShape 8"/>
          <p:cNvSpPr>
            <a:spLocks/>
          </p:cNvSpPr>
          <p:nvPr/>
        </p:nvSpPr>
        <p:spPr bwMode="auto">
          <a:xfrm>
            <a:off x="1331913" y="3213100"/>
            <a:ext cx="71437" cy="647700"/>
          </a:xfrm>
          <a:prstGeom prst="leftBrace">
            <a:avLst>
              <a:gd name="adj1" fmla="val 75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1" name="AutoShape 9"/>
          <p:cNvSpPr>
            <a:spLocks/>
          </p:cNvSpPr>
          <p:nvPr/>
        </p:nvSpPr>
        <p:spPr bwMode="auto">
          <a:xfrm>
            <a:off x="5508625" y="2349500"/>
            <a:ext cx="73025" cy="574675"/>
          </a:xfrm>
          <a:prstGeom prst="leftBrace">
            <a:avLst>
              <a:gd name="adj1" fmla="val 6558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2" name="AutoShape 10"/>
          <p:cNvSpPr>
            <a:spLocks/>
          </p:cNvSpPr>
          <p:nvPr/>
        </p:nvSpPr>
        <p:spPr bwMode="auto">
          <a:xfrm>
            <a:off x="5508625" y="2349500"/>
            <a:ext cx="73025" cy="574675"/>
          </a:xfrm>
          <a:prstGeom prst="leftBrace">
            <a:avLst>
              <a:gd name="adj1" fmla="val 6558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3" name="AutoShape 11"/>
          <p:cNvSpPr>
            <a:spLocks/>
          </p:cNvSpPr>
          <p:nvPr/>
        </p:nvSpPr>
        <p:spPr bwMode="auto">
          <a:xfrm>
            <a:off x="5580063" y="3213100"/>
            <a:ext cx="71437" cy="720725"/>
          </a:xfrm>
          <a:prstGeom prst="leftBrace">
            <a:avLst>
              <a:gd name="adj1" fmla="val 840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203</Words>
  <Application>Microsoft Office PowerPoint</Application>
  <PresentationFormat>Экран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Лиля Батулова</dc:creator>
  <cp:lastModifiedBy>LENA</cp:lastModifiedBy>
  <cp:revision>1</cp:revision>
  <dcterms:created xsi:type="dcterms:W3CDTF">2017-02-25T08:22:58Z</dcterms:created>
  <dcterms:modified xsi:type="dcterms:W3CDTF">2017-02-27T19:03:23Z</dcterms:modified>
</cp:coreProperties>
</file>