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82" r:id="rId2"/>
    <p:sldId id="265" r:id="rId3"/>
    <p:sldId id="268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7" r:id="rId20"/>
    <p:sldId id="358" r:id="rId21"/>
    <p:sldId id="360" r:id="rId22"/>
    <p:sldId id="361" r:id="rId23"/>
    <p:sldId id="362" r:id="rId24"/>
    <p:sldId id="363" r:id="rId25"/>
    <p:sldId id="364" r:id="rId26"/>
    <p:sldId id="366" r:id="rId27"/>
    <p:sldId id="367" r:id="rId28"/>
    <p:sldId id="368" r:id="rId29"/>
    <p:sldId id="370" r:id="rId30"/>
    <p:sldId id="373" r:id="rId31"/>
    <p:sldId id="374" r:id="rId32"/>
    <p:sldId id="375" r:id="rId33"/>
    <p:sldId id="376" r:id="rId34"/>
    <p:sldId id="380" r:id="rId35"/>
    <p:sldId id="38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5" autoAdjust="0"/>
  </p:normalViewPr>
  <p:slideViewPr>
    <p:cSldViewPr>
      <p:cViewPr>
        <p:scale>
          <a:sx n="67" d="100"/>
          <a:sy n="67" d="100"/>
        </p:scale>
        <p:origin x="-6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12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86624"/>
        <c:axId val="47808896"/>
      </c:barChart>
      <c:catAx>
        <c:axId val="47786624"/>
        <c:scaling>
          <c:orientation val="minMax"/>
        </c:scaling>
        <c:delete val="0"/>
        <c:axPos val="b"/>
        <c:majorTickMark val="out"/>
        <c:minorTickMark val="none"/>
        <c:tickLblPos val="nextTo"/>
        <c:crossAx val="47808896"/>
        <c:crosses val="autoZero"/>
        <c:auto val="1"/>
        <c:lblAlgn val="ctr"/>
        <c:lblOffset val="100"/>
        <c:noMultiLvlLbl val="0"/>
      </c:catAx>
      <c:valAx>
        <c:axId val="4780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786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34417879209608"/>
          <c:y val="4.6537411706370491E-2"/>
        </c:manualLayout>
      </c:layout>
      <c:overlay val="0"/>
    </c:title>
    <c:autoTitleDeleted val="0"/>
    <c:view3D>
      <c:rotX val="15"/>
      <c:hPercent val="6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98809993793579"/>
          <c:y val="0.25564044210515635"/>
          <c:w val="0.50700589929249684"/>
          <c:h val="0.446141048249789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Sheet1!$G$2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85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6046600745178642E-3"/>
                  <c:y val="-9.3861538643622219E-3"/>
                </c:manualLayout>
              </c:layout>
              <c:tx>
                <c:rich>
                  <a:bodyPr rot="5400000" vert="horz"/>
                  <a:lstStyle/>
                  <a:p>
                    <a:pPr>
                      <a:defRPr sz="1997" b="1" i="0" u="none" strike="noStrike" baseline="0">
                        <a:solidFill>
                          <a:srgbClr val="FFCC00"/>
                        </a:solidFill>
                        <a:latin typeface="Garamond"/>
                        <a:ea typeface="Garamond"/>
                        <a:cs typeface="Garamond"/>
                      </a:defRPr>
                    </a:pPr>
                    <a:r>
                      <a:rPr lang="ru-RU" sz="1997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Дружба</a:t>
                    </a:r>
                    <a:endParaRPr lang="en-US" sz="20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 w="37023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38825230988013E-3"/>
                  <c:y val="-1.5102014883965217E-2"/>
                </c:manualLayout>
              </c:layout>
              <c:tx>
                <c:rich>
                  <a:bodyPr rot="5400000" vert="horz"/>
                  <a:lstStyle/>
                  <a:p>
                    <a:pPr>
                      <a:defRPr sz="2921" b="1" i="0" u="none" strike="noStrike" baseline="0">
                        <a:solidFill>
                          <a:srgbClr val="FFCC00"/>
                        </a:solidFill>
                        <a:latin typeface="Garamond"/>
                        <a:ea typeface="Garamond"/>
                        <a:cs typeface="Garamond"/>
                      </a:defRPr>
                    </a:pPr>
                    <a:r>
                      <a:rPr lang="ru-RU" sz="2397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ЖДР</a:t>
                    </a:r>
                    <a:endParaRPr lang="en-US" sz="24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 w="37023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35693641470056E-2"/>
                  <c:y val="-1.3023958820682162E-2"/>
                </c:manualLayout>
              </c:layout>
              <c:tx>
                <c:rich>
                  <a:bodyPr rot="5400000" vert="horz"/>
                  <a:lstStyle/>
                  <a:p>
                    <a:pPr>
                      <a:defRPr sz="1997" b="1" i="0" u="none" strike="noStrike" baseline="0">
                        <a:solidFill>
                          <a:srgbClr val="FFCC00"/>
                        </a:solidFill>
                        <a:latin typeface="Garamond"/>
                        <a:ea typeface="Garamond"/>
                        <a:cs typeface="Garamond"/>
                      </a:defRPr>
                    </a:pPr>
                    <a:r>
                      <a:rPr lang="ru-RU" sz="1997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Домново</a:t>
                    </a:r>
                    <a:endParaRPr lang="en-US" sz="20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 w="37023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10066428557788E-2"/>
                  <c:y val="-1.3027136593834513E-2"/>
                </c:manualLayout>
              </c:layout>
              <c:tx>
                <c:rich>
                  <a:bodyPr rot="5400000" vert="horz"/>
                  <a:lstStyle/>
                  <a:p>
                    <a:pPr>
                      <a:defRPr sz="2921" b="1" i="0" u="none" strike="noStrike" baseline="0">
                        <a:solidFill>
                          <a:srgbClr val="FFCC00"/>
                        </a:solidFill>
                        <a:latin typeface="Garamond"/>
                        <a:ea typeface="Garamond"/>
                        <a:cs typeface="Garamond"/>
                      </a:defRPr>
                    </a:pPr>
                    <a:r>
                      <a:rPr lang="ru-RU" sz="1997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Мозырь</a:t>
                    </a:r>
                    <a:endParaRPr lang="en-US" sz="20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 w="37023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63182100882129E-2"/>
                  <c:y val="-1.8744961604555885E-2"/>
                </c:manualLayout>
              </c:layout>
              <c:tx>
                <c:rich>
                  <a:bodyPr rot="5400000" vert="horz"/>
                  <a:lstStyle/>
                  <a:p>
                    <a:pPr>
                      <a:defRPr sz="2921" b="1" i="0" u="none" strike="noStrike" baseline="0">
                        <a:solidFill>
                          <a:srgbClr val="FFCC00"/>
                        </a:solidFill>
                        <a:latin typeface="Garamond"/>
                        <a:ea typeface="Garamond"/>
                        <a:cs typeface="Garamond"/>
                      </a:defRPr>
                    </a:pPr>
                    <a:r>
                      <a:rPr lang="ru-RU" sz="1997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Правдинск</a:t>
                    </a:r>
                    <a:endParaRPr lang="en-US" sz="20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 w="37023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7693970021534423E-3"/>
                  <c:y val="-3.1791020393070316E-2"/>
                </c:manualLayout>
              </c:layout>
              <c:tx>
                <c:rich>
                  <a:bodyPr rot="5400000" vert="horz"/>
                  <a:lstStyle/>
                  <a:p>
                    <a:pPr>
                      <a:defRPr sz="2921" b="1" i="0" u="none" strike="noStrike" baseline="0">
                        <a:solidFill>
                          <a:srgbClr val="FFCC00"/>
                        </a:solidFill>
                        <a:latin typeface="Garamond"/>
                        <a:ea typeface="Garamond"/>
                        <a:cs typeface="Garamond"/>
                      </a:defRPr>
                    </a:pPr>
                    <a:r>
                      <a:rPr lang="ru-RU" sz="1997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Крылово</a:t>
                    </a:r>
                    <a:endParaRPr lang="en-US" sz="20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 w="37023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 w="37023">
                  <a:noFill/>
                </a:ln>
              </c:spPr>
              <c:txPr>
                <a:bodyPr rot="5400000" vert="horz"/>
                <a:lstStyle/>
                <a:p>
                  <a:pPr algn="ctr">
                    <a:defRPr sz="2950" b="1" i="0" u="none" strike="noStrike" baseline="0">
                      <a:solidFill>
                        <a:srgbClr val="FFFF99"/>
                      </a:solidFill>
                      <a:latin typeface="Garamond"/>
                      <a:ea typeface="Garamond"/>
                      <a:cs typeface="Garamond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7"/>
              <c:spPr>
                <a:noFill/>
                <a:ln w="37023">
                  <a:noFill/>
                </a:ln>
              </c:spPr>
              <c:txPr>
                <a:bodyPr rot="5400000" vert="horz"/>
                <a:lstStyle/>
                <a:p>
                  <a:pPr algn="ctr">
                    <a:defRPr sz="2950" b="1" i="0" u="none" strike="noStrike" baseline="0">
                      <a:solidFill>
                        <a:srgbClr val="FFFF99"/>
                      </a:solidFill>
                      <a:latin typeface="Garamond"/>
                      <a:ea typeface="Garamond"/>
                      <a:cs typeface="Garamond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1"/>
              <c:showPercent val="0"/>
              <c:showBubbleSize val="0"/>
            </c:dLbl>
            <c:spPr>
              <a:noFill/>
              <a:ln w="37023">
                <a:noFill/>
              </a:ln>
            </c:spPr>
            <c:txPr>
              <a:bodyPr rot="5400000" vert="horz"/>
              <a:lstStyle/>
              <a:p>
                <a:pPr algn="ctr">
                  <a:defRPr sz="2950" b="1" i="0" u="none" strike="noStrike" baseline="0">
                    <a:solidFill>
                      <a:srgbClr val="FFCC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1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ЖДР</c:v>
                </c:pt>
                <c:pt idx="1">
                  <c:v>Домново</c:v>
                </c:pt>
                <c:pt idx="2">
                  <c:v>Мозырь</c:v>
                </c:pt>
                <c:pt idx="3">
                  <c:v>Правдинск</c:v>
                </c:pt>
                <c:pt idx="4">
                  <c:v>Крылово</c:v>
                </c:pt>
              </c:strCache>
            </c:strRef>
          </c:cat>
          <c:val>
            <c:numRef>
              <c:f>Sheet1!$A$2:$F$2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3.8</c:v>
                </c:pt>
                <c:pt idx="2">
                  <c:v>3.78</c:v>
                </c:pt>
                <c:pt idx="3">
                  <c:v>3.73</c:v>
                </c:pt>
                <c:pt idx="4">
                  <c:v>3.73</c:v>
                </c:pt>
                <c:pt idx="5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0475264"/>
        <c:axId val="40370560"/>
        <c:axId val="0"/>
      </c:bar3DChart>
      <c:catAx>
        <c:axId val="40475264"/>
        <c:scaling>
          <c:orientation val="minMax"/>
        </c:scaling>
        <c:delete val="1"/>
        <c:axPos val="b"/>
        <c:majorTickMark val="out"/>
        <c:minorTickMark val="none"/>
        <c:tickLblPos val="nextTo"/>
        <c:crossAx val="40370560"/>
        <c:crosses val="autoZero"/>
        <c:auto val="1"/>
        <c:lblAlgn val="ctr"/>
        <c:lblOffset val="100"/>
        <c:noMultiLvlLbl val="0"/>
      </c:catAx>
      <c:valAx>
        <c:axId val="40370560"/>
        <c:scaling>
          <c:orientation val="minMax"/>
        </c:scaling>
        <c:delete val="0"/>
        <c:axPos val="l"/>
        <c:majorGridlines>
          <c:spPr>
            <a:ln w="464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6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03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40475264"/>
        <c:crossesAt val="1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3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870514059237723"/>
          <c:y val="0.21273910166328358"/>
          <c:w val="0.47373541840106592"/>
          <c:h val="0.3112398910476134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9900"/>
            </a:solidFill>
            <a:ln w="1892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Sheet1!$B$1:$I$1</c:f>
              <c:strCache>
                <c:ptCount val="6"/>
                <c:pt idx="0">
                  <c:v>Дружба</c:v>
                </c:pt>
                <c:pt idx="1">
                  <c:v>ЖДР</c:v>
                </c:pt>
                <c:pt idx="2">
                  <c:v>Домново</c:v>
                </c:pt>
                <c:pt idx="3">
                  <c:v>Мозырь</c:v>
                </c:pt>
                <c:pt idx="4">
                  <c:v>Правдинск</c:v>
                </c:pt>
                <c:pt idx="5">
                  <c:v>Крылово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4.0999999999999996</c:v>
                </c:pt>
                <c:pt idx="1">
                  <c:v>3.8</c:v>
                </c:pt>
                <c:pt idx="2">
                  <c:v>3.78</c:v>
                </c:pt>
                <c:pt idx="3">
                  <c:v>3.73</c:v>
                </c:pt>
                <c:pt idx="4">
                  <c:v>3.73</c:v>
                </c:pt>
                <c:pt idx="5">
                  <c:v>3.7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FF00"/>
            </a:solidFill>
            <a:ln w="1892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Sheet1!$B$1:$I$1</c:f>
              <c:strCache>
                <c:ptCount val="6"/>
                <c:pt idx="0">
                  <c:v>Дружба</c:v>
                </c:pt>
                <c:pt idx="1">
                  <c:v>ЖДР</c:v>
                </c:pt>
                <c:pt idx="2">
                  <c:v>Домново</c:v>
                </c:pt>
                <c:pt idx="3">
                  <c:v>Мозырь</c:v>
                </c:pt>
                <c:pt idx="4">
                  <c:v>Правдинск</c:v>
                </c:pt>
                <c:pt idx="5">
                  <c:v>Крылово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4.13</c:v>
                </c:pt>
                <c:pt idx="1">
                  <c:v>4.08</c:v>
                </c:pt>
                <c:pt idx="2">
                  <c:v>3.83</c:v>
                </c:pt>
                <c:pt idx="3">
                  <c:v>4.5</c:v>
                </c:pt>
                <c:pt idx="4">
                  <c:v>4.17</c:v>
                </c:pt>
                <c:pt idx="5">
                  <c:v>4.1399999999999997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9476608"/>
        <c:axId val="39802752"/>
        <c:axId val="0"/>
      </c:bar3DChart>
      <c:catAx>
        <c:axId val="3947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73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2082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39802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802752"/>
        <c:scaling>
          <c:orientation val="minMax"/>
        </c:scaling>
        <c:delete val="0"/>
        <c:axPos val="l"/>
        <c:majorGridlines>
          <c:spPr>
            <a:ln w="473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7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677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39476608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0327868852459021"/>
          <c:y val="0.47929736511919696"/>
          <c:w val="0.18852459016393441"/>
          <c:h val="0.28105395232120456"/>
        </c:manualLayout>
      </c:layout>
      <c:overlay val="0"/>
      <c:spPr>
        <a:noFill/>
        <a:ln w="4739">
          <a:solidFill>
            <a:schemeClr val="tx1"/>
          </a:solidFill>
          <a:prstDash val="solid"/>
        </a:ln>
      </c:spPr>
      <c:txPr>
        <a:bodyPr/>
        <a:lstStyle/>
        <a:p>
          <a:pPr>
            <a:defRPr sz="2458" b="1" i="0" u="none" strike="noStrike" baseline="0">
              <a:solidFill>
                <a:schemeClr val="tx1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7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hPercent val="5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8060617479941696"/>
          <c:y val="0.10176818061676716"/>
          <c:w val="0.52410548296714732"/>
          <c:h val="0.410841308770829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369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43250455766537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767128204095994E-2"/>
                  <c:y val="-1.6001959402639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316430116213001E-2"/>
                  <c:y val="-8.8077147983231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925215782681501E-3"/>
                  <c:y val="-1.9890033595231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617912645757408E-2"/>
                  <c:y val="-4.2694348977277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743992057852918E-2"/>
                  <c:y val="1.1107964368507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69500531349628059"/>
                  <c:y val="7.9136690647482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70456960680127523"/>
                  <c:y val="0.129496402877697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381">
                <a:noFill/>
              </a:ln>
            </c:spPr>
            <c:txPr>
              <a:bodyPr/>
              <a:lstStyle/>
              <a:p>
                <a:pPr>
                  <a:defRPr sz="3100" b="1" i="0" u="none" strike="noStrike" baseline="0">
                    <a:solidFill>
                      <a:schemeClr val="tx1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Дружба</c:v>
                </c:pt>
                <c:pt idx="1">
                  <c:v>Мозырь</c:v>
                </c:pt>
                <c:pt idx="2">
                  <c:v>ЖДР</c:v>
                </c:pt>
                <c:pt idx="3">
                  <c:v>Домново</c:v>
                </c:pt>
                <c:pt idx="4">
                  <c:v>Крылово</c:v>
                </c:pt>
                <c:pt idx="5">
                  <c:v>Правдинск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4.4000000000000004</c:v>
                </c:pt>
                <c:pt idx="1">
                  <c:v>4.09</c:v>
                </c:pt>
                <c:pt idx="2">
                  <c:v>3.55</c:v>
                </c:pt>
                <c:pt idx="3">
                  <c:v>3.5</c:v>
                </c:pt>
                <c:pt idx="4">
                  <c:v>3.5</c:v>
                </c:pt>
                <c:pt idx="5">
                  <c:v>3.48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73952"/>
        <c:axId val="87775488"/>
        <c:axId val="0"/>
      </c:bar3DChart>
      <c:catAx>
        <c:axId val="8777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2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2364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87775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775488"/>
        <c:scaling>
          <c:orientation val="minMax"/>
        </c:scaling>
        <c:delete val="0"/>
        <c:axPos val="l"/>
        <c:majorGridlines>
          <c:spPr>
            <a:ln w="342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691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8777395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8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8474578787184276"/>
          <c:y val="0.23586132359963211"/>
          <c:w val="0.54460328974253513"/>
          <c:h val="0.33529373355595227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9900"/>
            </a:solidFill>
            <a:ln w="1893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Sheet1!$B$1:$I$1</c:f>
              <c:strCache>
                <c:ptCount val="6"/>
                <c:pt idx="0">
                  <c:v>Дружба</c:v>
                </c:pt>
                <c:pt idx="1">
                  <c:v>Мозырь</c:v>
                </c:pt>
                <c:pt idx="2">
                  <c:v>ЖДР</c:v>
                </c:pt>
                <c:pt idx="3">
                  <c:v>Домново</c:v>
                </c:pt>
                <c:pt idx="4">
                  <c:v>Крылово</c:v>
                </c:pt>
                <c:pt idx="5">
                  <c:v>Правдинск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4.4000000000000004</c:v>
                </c:pt>
                <c:pt idx="1">
                  <c:v>4.09</c:v>
                </c:pt>
                <c:pt idx="2">
                  <c:v>3.55</c:v>
                </c:pt>
                <c:pt idx="3">
                  <c:v>3.5</c:v>
                </c:pt>
                <c:pt idx="4">
                  <c:v>3.5</c:v>
                </c:pt>
                <c:pt idx="5">
                  <c:v>3.48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FF00"/>
            </a:solidFill>
            <a:ln w="1893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Sheet1!$B$1:$I$1</c:f>
              <c:strCache>
                <c:ptCount val="6"/>
                <c:pt idx="0">
                  <c:v>Дружба</c:v>
                </c:pt>
                <c:pt idx="1">
                  <c:v>Мозырь</c:v>
                </c:pt>
                <c:pt idx="2">
                  <c:v>ЖДР</c:v>
                </c:pt>
                <c:pt idx="3">
                  <c:v>Домново</c:v>
                </c:pt>
                <c:pt idx="4">
                  <c:v>Крылово</c:v>
                </c:pt>
                <c:pt idx="5">
                  <c:v>Правдинск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3.25</c:v>
                </c:pt>
                <c:pt idx="1">
                  <c:v>4</c:v>
                </c:pt>
                <c:pt idx="2">
                  <c:v>3.58</c:v>
                </c:pt>
                <c:pt idx="3">
                  <c:v>3.42</c:v>
                </c:pt>
                <c:pt idx="4">
                  <c:v>3.33</c:v>
                </c:pt>
                <c:pt idx="5">
                  <c:v>3.41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8378368"/>
        <c:axId val="81793792"/>
        <c:axId val="0"/>
      </c:bar3DChart>
      <c:catAx>
        <c:axId val="8837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73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2082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81793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793792"/>
        <c:scaling>
          <c:orientation val="minMax"/>
        </c:scaling>
        <c:delete val="0"/>
        <c:axPos val="l"/>
        <c:majorGridlines>
          <c:spPr>
            <a:ln w="473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7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677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88378368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5672131147540983"/>
          <c:y val="0.51693851944792968"/>
          <c:w val="0.1901639344262295"/>
          <c:h val="0.2685069008782936"/>
        </c:manualLayout>
      </c:layout>
      <c:overlay val="0"/>
      <c:spPr>
        <a:noFill/>
        <a:ln w="4739">
          <a:solidFill>
            <a:schemeClr val="tx1"/>
          </a:solidFill>
          <a:prstDash val="solid"/>
        </a:ln>
      </c:spPr>
      <c:txPr>
        <a:bodyPr/>
        <a:lstStyle/>
        <a:p>
          <a:pPr>
            <a:defRPr sz="2458" b="1" i="0" u="none" strike="noStrike" baseline="0">
              <a:solidFill>
                <a:schemeClr val="tx1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7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77444599840783"/>
          <c:y val="1.9296501431215907E-2"/>
          <c:w val="0.81024127536113977"/>
          <c:h val="0.36479691488770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 w="1697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5"/>
                <c:pt idx="0">
                  <c:v>Дружба</c:v>
                </c:pt>
                <c:pt idx="1">
                  <c:v>ЖДР</c:v>
                </c:pt>
                <c:pt idx="2">
                  <c:v>Правдинск</c:v>
                </c:pt>
                <c:pt idx="3">
                  <c:v>Крылово</c:v>
                </c:pt>
                <c:pt idx="4">
                  <c:v>Домново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63</c:v>
                </c:pt>
                <c:pt idx="1">
                  <c:v>60.86</c:v>
                </c:pt>
                <c:pt idx="2">
                  <c:v>50.4</c:v>
                </c:pt>
                <c:pt idx="3">
                  <c:v>49.75</c:v>
                </c:pt>
                <c:pt idx="4">
                  <c:v>47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 w="1697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5"/>
                <c:pt idx="0">
                  <c:v>Дружба</c:v>
                </c:pt>
                <c:pt idx="1">
                  <c:v>ЖДР</c:v>
                </c:pt>
                <c:pt idx="2">
                  <c:v>Правдинск</c:v>
                </c:pt>
                <c:pt idx="3">
                  <c:v>Крылово</c:v>
                </c:pt>
                <c:pt idx="4">
                  <c:v>Домново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45.5</c:v>
                </c:pt>
                <c:pt idx="1">
                  <c:v>57.86</c:v>
                </c:pt>
                <c:pt idx="2">
                  <c:v>45.11</c:v>
                </c:pt>
                <c:pt idx="3">
                  <c:v>44.6</c:v>
                </c:pt>
                <c:pt idx="4">
                  <c:v>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7453056"/>
        <c:axId val="167454592"/>
        <c:axId val="0"/>
      </c:bar3DChart>
      <c:catAx>
        <c:axId val="16745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244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214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7454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454592"/>
        <c:scaling>
          <c:orientation val="minMax"/>
        </c:scaling>
        <c:delete val="0"/>
        <c:axPos val="l"/>
        <c:majorGridlines>
          <c:spPr>
            <a:ln w="424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8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167453056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8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77444599840783"/>
          <c:y val="1.9296501431215907E-2"/>
          <c:w val="0.81024127536113977"/>
          <c:h val="0.36479691488770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 w="1697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5"/>
                <c:pt idx="0">
                  <c:v>ЖДР</c:v>
                </c:pt>
                <c:pt idx="1">
                  <c:v>Крылово</c:v>
                </c:pt>
                <c:pt idx="2">
                  <c:v>Дружба</c:v>
                </c:pt>
                <c:pt idx="3">
                  <c:v>Правдинск</c:v>
                </c:pt>
                <c:pt idx="4">
                  <c:v>Домново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75.069999999999993</c:v>
                </c:pt>
                <c:pt idx="1">
                  <c:v>71.25</c:v>
                </c:pt>
                <c:pt idx="2">
                  <c:v>69.8</c:v>
                </c:pt>
                <c:pt idx="3">
                  <c:v>67.849999999999994</c:v>
                </c:pt>
                <c:pt idx="4">
                  <c:v>64.849999999999994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 w="1697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5"/>
                <c:pt idx="0">
                  <c:v>ЖДР</c:v>
                </c:pt>
                <c:pt idx="1">
                  <c:v>Крылово</c:v>
                </c:pt>
                <c:pt idx="2">
                  <c:v>Дружба</c:v>
                </c:pt>
                <c:pt idx="3">
                  <c:v>Правдинск</c:v>
                </c:pt>
                <c:pt idx="4">
                  <c:v>Домново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66.41</c:v>
                </c:pt>
                <c:pt idx="1">
                  <c:v>62</c:v>
                </c:pt>
                <c:pt idx="2">
                  <c:v>60.67</c:v>
                </c:pt>
                <c:pt idx="3">
                  <c:v>69.569999999999993</c:v>
                </c:pt>
                <c:pt idx="4">
                  <c:v>63.56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7287808"/>
        <c:axId val="167289600"/>
        <c:axId val="0"/>
      </c:bar3DChart>
      <c:catAx>
        <c:axId val="16728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244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214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7289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289600"/>
        <c:scaling>
          <c:orientation val="minMax"/>
        </c:scaling>
        <c:delete val="0"/>
        <c:axPos val="l"/>
        <c:majorGridlines>
          <c:spPr>
            <a:ln w="424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8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167287808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8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hPercent val="52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4545454545454543E-2"/>
          <c:y val="6.0240963855421686E-2"/>
          <c:w val="0.9347593582887701"/>
          <c:h val="0.68273092369477917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71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5"/>
                <c:pt idx="1">
                  <c:v>ЖДР</c:v>
                </c:pt>
                <c:pt idx="2">
                  <c:v>Правдинск</c:v>
                </c:pt>
                <c:pt idx="3">
                  <c:v>Крылово</c:v>
                </c:pt>
                <c:pt idx="4">
                  <c:v>Дружба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7166336"/>
        <c:axId val="167167872"/>
        <c:axId val="0"/>
      </c:bar3DChart>
      <c:catAx>
        <c:axId val="167166336"/>
        <c:scaling>
          <c:orientation val="minMax"/>
        </c:scaling>
        <c:delete val="1"/>
        <c:axPos val="b"/>
        <c:majorTickMark val="out"/>
        <c:minorTickMark val="none"/>
        <c:tickLblPos val="nextTo"/>
        <c:crossAx val="167167872"/>
        <c:crosses val="autoZero"/>
        <c:auto val="1"/>
        <c:lblAlgn val="ctr"/>
        <c:lblOffset val="100"/>
        <c:noMultiLvlLbl val="0"/>
      </c:catAx>
      <c:valAx>
        <c:axId val="167167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16633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81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7D3889-76BD-4268-B8D6-9FD1868988B2}" type="datetimeFigureOut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116B8C-F5EB-4AFF-A806-0A8094BF1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55AB28-070F-48B4-91B5-A0D7AD8384B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b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76" indent="-285721">
              <a:defRPr>
                <a:solidFill>
                  <a:schemeClr val="tx1"/>
                </a:solidFill>
                <a:latin typeface="Arial" charset="0"/>
              </a:defRPr>
            </a:lvl2pPr>
            <a:lvl3pPr marL="1142885" indent="-228577">
              <a:defRPr>
                <a:solidFill>
                  <a:schemeClr val="tx1"/>
                </a:solidFill>
                <a:latin typeface="Arial" charset="0"/>
              </a:defRPr>
            </a:lvl3pPr>
            <a:lvl4pPr marL="1600039" indent="-228577">
              <a:defRPr>
                <a:solidFill>
                  <a:schemeClr val="tx1"/>
                </a:solidFill>
                <a:latin typeface="Arial" charset="0"/>
              </a:defRPr>
            </a:lvl4pPr>
            <a:lvl5pPr marL="2057193" indent="-228577">
              <a:defRPr>
                <a:solidFill>
                  <a:schemeClr val="tx1"/>
                </a:solidFill>
                <a:latin typeface="Arial" charset="0"/>
              </a:defRPr>
            </a:lvl5pPr>
            <a:lvl6pPr marL="251434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55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9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D23E781-08F1-4B13-89D8-6C7008948A2D}" type="slidenum">
              <a:rPr lang="ru-RU" altLang="ru-RU" smtClean="0">
                <a:latin typeface="Calibri" pitchFamily="34" charset="0"/>
              </a:rPr>
              <a:pPr>
                <a:defRPr/>
              </a:pPr>
              <a:t>29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76" indent="-285721">
              <a:defRPr>
                <a:solidFill>
                  <a:schemeClr val="tx1"/>
                </a:solidFill>
                <a:latin typeface="Arial" charset="0"/>
              </a:defRPr>
            </a:lvl2pPr>
            <a:lvl3pPr marL="1142885" indent="-228577">
              <a:defRPr>
                <a:solidFill>
                  <a:schemeClr val="tx1"/>
                </a:solidFill>
                <a:latin typeface="Arial" charset="0"/>
              </a:defRPr>
            </a:lvl3pPr>
            <a:lvl4pPr marL="1600039" indent="-228577">
              <a:defRPr>
                <a:solidFill>
                  <a:schemeClr val="tx1"/>
                </a:solidFill>
                <a:latin typeface="Arial" charset="0"/>
              </a:defRPr>
            </a:lvl4pPr>
            <a:lvl5pPr marL="2057193" indent="-228577">
              <a:defRPr>
                <a:solidFill>
                  <a:schemeClr val="tx1"/>
                </a:solidFill>
                <a:latin typeface="Arial" charset="0"/>
              </a:defRPr>
            </a:lvl5pPr>
            <a:lvl6pPr marL="251434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55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9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D16B676-F417-4A6D-997E-AECE675C295D}" type="slidenum">
              <a:rPr lang="ru-RU" altLang="ru-RU" smtClean="0">
                <a:latin typeface="Calibri" pitchFamily="34" charset="0"/>
              </a:rPr>
              <a:pPr>
                <a:defRPr/>
              </a:pPr>
              <a:t>11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76" indent="-285721">
              <a:defRPr>
                <a:solidFill>
                  <a:schemeClr val="tx1"/>
                </a:solidFill>
                <a:latin typeface="Arial" charset="0"/>
              </a:defRPr>
            </a:lvl2pPr>
            <a:lvl3pPr marL="1142885" indent="-228577">
              <a:defRPr>
                <a:solidFill>
                  <a:schemeClr val="tx1"/>
                </a:solidFill>
                <a:latin typeface="Arial" charset="0"/>
              </a:defRPr>
            </a:lvl3pPr>
            <a:lvl4pPr marL="1600039" indent="-228577">
              <a:defRPr>
                <a:solidFill>
                  <a:schemeClr val="tx1"/>
                </a:solidFill>
                <a:latin typeface="Arial" charset="0"/>
              </a:defRPr>
            </a:lvl4pPr>
            <a:lvl5pPr marL="2057193" indent="-228577">
              <a:defRPr>
                <a:solidFill>
                  <a:schemeClr val="tx1"/>
                </a:solidFill>
                <a:latin typeface="Arial" charset="0"/>
              </a:defRPr>
            </a:lvl5pPr>
            <a:lvl6pPr marL="251434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55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9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1D49E77-E102-4F25-87CC-DCE06A9FF8AF}" type="slidenum">
              <a:rPr lang="ru-RU" altLang="ru-RU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17</a:t>
            </a:fld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76" indent="-285721">
              <a:defRPr>
                <a:solidFill>
                  <a:schemeClr val="tx1"/>
                </a:solidFill>
                <a:latin typeface="Arial" charset="0"/>
              </a:defRPr>
            </a:lvl2pPr>
            <a:lvl3pPr marL="1142885" indent="-228577">
              <a:defRPr>
                <a:solidFill>
                  <a:schemeClr val="tx1"/>
                </a:solidFill>
                <a:latin typeface="Arial" charset="0"/>
              </a:defRPr>
            </a:lvl3pPr>
            <a:lvl4pPr marL="1600039" indent="-228577">
              <a:defRPr>
                <a:solidFill>
                  <a:schemeClr val="tx1"/>
                </a:solidFill>
                <a:latin typeface="Arial" charset="0"/>
              </a:defRPr>
            </a:lvl4pPr>
            <a:lvl5pPr marL="2057193" indent="-228577">
              <a:defRPr>
                <a:solidFill>
                  <a:schemeClr val="tx1"/>
                </a:solidFill>
                <a:latin typeface="Arial" charset="0"/>
              </a:defRPr>
            </a:lvl5pPr>
            <a:lvl6pPr marL="251434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55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9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1D8AB45-C85D-4D82-8E19-DC6DF21BC02A}" type="slidenum">
              <a:rPr lang="ru-RU" altLang="ru-RU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20</a:t>
            </a:fld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0015-C558-48B5-A4FB-95B6F0547EA7}" type="datetime1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97DB-E35A-4DDB-B419-1B12E9176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2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8127-8859-47BE-9602-513E7D1D953E}" type="datetime1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536AB-D573-4562-8BDC-87BFB787D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3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37D9-1FBD-48BC-9D6A-5D7D6DEBD87D}" type="datetime1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F5E71-40B5-4184-ABD2-06D0F053E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7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D166-98CE-45FC-92E3-747E1B6A7B2B}" type="datetimeFigureOut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A0E30-7864-48E7-957D-0CFD03FF5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74796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F53C-FAD9-4D18-8BFB-34D52C97F554}" type="datetime1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DA532-1ED3-4459-8A08-1462E0503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4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CEBC-C8F6-4DC8-976D-B8F810931924}" type="datetime1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B87E-0B11-4BFC-9D63-E268BBFE5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5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055A-FAFE-4591-9990-766CA9AB7C4D}" type="datetime1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52A0-60A7-4E04-A2FC-CD3B1CEE6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5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DCCD-AFF4-4585-A1BE-E896A43E4F3E}" type="datetime1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30D4-C443-4FB3-8B94-B8604BC78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2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471E-ACE7-43F8-8C8B-223576E7E726}" type="datetime1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3065-C51C-423F-8CE4-FC71DC6F6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8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EC9D2-A0A1-4551-85A3-16945F550B7C}" type="datetime1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8771-A965-4889-A77E-213EA684C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3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E5B7-71B8-476D-BD21-4DC90B718768}" type="datetime1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F8B37-B4FB-45CC-AE83-B0B892530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0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565D-0653-4DC7-85B7-F49FF60B1C62}" type="datetime1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A271-6FF6-4194-ACE8-56180DA7E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2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17909A-8C20-47EC-87E6-E4E5E21F9447}" type="datetime1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D6C967-048F-43C2-9511-8F067E531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b="1" kern="1200">
          <a:solidFill>
            <a:srgbClr val="E46C0A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/>
          </a:bodyPr>
          <a:lstStyle/>
          <a:p>
            <a:r>
              <a:rPr lang="ru-RU" dirty="0" smtClean="0"/>
              <a:t>ИТОГИ 2017-2018 учебного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14422"/>
            <a:ext cx="6400800" cy="44243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Admin\Рабочий стол\shkola_v_ramk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268760"/>
            <a:ext cx="69294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146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528" y="352425"/>
            <a:ext cx="8136904" cy="935038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i="1" dirty="0" smtClean="0"/>
              <a:t>Результаты по русскому языку </a:t>
            </a:r>
            <a:br>
              <a:rPr lang="ru-RU" sz="3200" i="1" dirty="0" smtClean="0"/>
            </a:br>
            <a:r>
              <a:rPr lang="ru-RU" sz="2500" i="1" dirty="0" smtClean="0"/>
              <a:t>в сравнении </a:t>
            </a:r>
            <a:br>
              <a:rPr lang="ru-RU" sz="2500" i="1" dirty="0" smtClean="0"/>
            </a:br>
            <a:r>
              <a:rPr lang="ru-RU" sz="2500" i="1" dirty="0" smtClean="0"/>
              <a:t>с прошлым годом ( 9 класс)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-2843213" y="-962025"/>
          <a:ext cx="16241713" cy="1120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44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79511" y="1268759"/>
          <a:ext cx="8665381" cy="4434863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1707869"/>
                <a:gridCol w="740404"/>
                <a:gridCol w="1152128"/>
                <a:gridCol w="455787"/>
                <a:gridCol w="408309"/>
                <a:gridCol w="690676"/>
                <a:gridCol w="755954"/>
                <a:gridCol w="713610"/>
                <a:gridCol w="720028"/>
                <a:gridCol w="564662"/>
                <a:gridCol w="755954"/>
              </a:tblGrid>
              <a:tr h="4715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</a:rPr>
                        <a:t>ОУ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mbria" panose="02040503050406030204" pitchFamily="18" charset="0"/>
                        </a:rPr>
                        <a:t>Кол-во участников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Средний </a:t>
                      </a:r>
                      <a:r>
                        <a:rPr lang="ru-RU" sz="1500" dirty="0">
                          <a:effectLst/>
                          <a:latin typeface="Cambria" panose="02040503050406030204" pitchFamily="18" charset="0"/>
                        </a:rPr>
                        <a:t>балл по 5-балльной шкале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«2»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«3»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«4»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«5»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Кол-во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Кол-во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Кол-во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Кол-во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</a:tr>
              <a:tr h="387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г .Правдинск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64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3,73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26</a:t>
                      </a:r>
                      <a:endParaRPr lang="ru-RU" sz="20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40,6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29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45,3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14,06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</a:tr>
              <a:tr h="697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Железнодо</a:t>
                      </a:r>
                      <a:endParaRPr lang="ru-RU" sz="2000" dirty="0" smtClean="0"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рожный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31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3,8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  </a:t>
                      </a:r>
                      <a:endParaRPr lang="ru-RU" dirty="0"/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35,5</a:t>
                      </a:r>
                      <a:endParaRPr lang="ru-RU" sz="20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48,4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16,13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</a:tr>
              <a:tr h="454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Крылово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20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3,7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20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40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</a:tr>
              <a:tr h="348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Домново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3,78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20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35,7</a:t>
                      </a:r>
                      <a:endParaRPr lang="ru-RU" sz="20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14,3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</a:tr>
              <a:tr h="387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Дружба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4,1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90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</a:tr>
              <a:tr h="387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Мозырь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3,73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20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27,3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72,7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</a:tr>
              <a:tr h="523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Cambria" panose="02040503050406030204" pitchFamily="18" charset="0"/>
                        </a:rPr>
                        <a:t>В</a:t>
                      </a:r>
                      <a:r>
                        <a:rPr lang="ru-RU" sz="1500" baseline="0" dirty="0" smtClean="0">
                          <a:effectLst/>
                          <a:latin typeface="Cambria" panose="02040503050406030204" pitchFamily="18" charset="0"/>
                        </a:rPr>
                        <a:t> ЦЕЛОМ  ПО  ОКРУГУ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150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3,77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53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35,33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78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52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19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12,66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</a:tr>
            </a:tbl>
          </a:graphicData>
        </a:graphic>
      </p:graphicFrame>
      <p:sp>
        <p:nvSpPr>
          <p:cNvPr id="40963" name="Заголовок 1"/>
          <p:cNvSpPr txBox="1">
            <a:spLocks/>
          </p:cNvSpPr>
          <p:nvPr/>
        </p:nvSpPr>
        <p:spPr bwMode="auto">
          <a:xfrm>
            <a:off x="0" y="157163"/>
            <a:ext cx="91440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chemeClr val="tx2"/>
                </a:solidFill>
                <a:latin typeface="Calibri" pitchFamily="34" charset="0"/>
              </a:rPr>
              <a:t>Результаты ОГЭ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7338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/>
              <a:t>математика - ОГЭ</a:t>
            </a:r>
          </a:p>
        </p:txBody>
      </p:sp>
      <p:graphicFrame>
        <p:nvGraphicFramePr>
          <p:cNvPr id="24638" name="Group 62"/>
          <p:cNvGraphicFramePr>
            <a:graphicFrameLocks noGrp="1"/>
          </p:cNvGraphicFramePr>
          <p:nvPr>
            <p:ph type="tbl" idx="1"/>
          </p:nvPr>
        </p:nvGraphicFramePr>
        <p:xfrm>
          <a:off x="323850" y="1628775"/>
          <a:ext cx="8496300" cy="4997452"/>
        </p:xfrm>
        <a:graphic>
          <a:graphicData uri="http://schemas.openxmlformats.org/drawingml/2006/table">
            <a:tbl>
              <a:tblPr/>
              <a:tblGrid>
                <a:gridCol w="2232025"/>
                <a:gridCol w="1008013"/>
                <a:gridCol w="1008112"/>
                <a:gridCol w="1008063"/>
                <a:gridCol w="1008062"/>
                <a:gridCol w="1223963"/>
                <a:gridCol w="1008062"/>
              </a:tblGrid>
              <a:tr h="936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Дружба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зырь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ЖДР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Дом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ново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Кры</a:t>
                      </a: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лово</a:t>
                      </a:r>
                      <a:endParaRPr kumimoji="0" lang="ru-RU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ПСШ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участников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Ср.балл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4,4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4,09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Ср.первичный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балл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18,18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14,06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13,81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качества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2018/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</a:t>
                      </a:r>
                      <a:endParaRPr kumimoji="0" lang="ru-R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72,7/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45,16/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50/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45,45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45/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33,33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43,75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/37,04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пересдавших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 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 1,6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40834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116632"/>
            <a:ext cx="7690048" cy="792088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i="1" dirty="0" smtClean="0"/>
              <a:t>Рейтинг по математике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i="1" dirty="0" smtClean="0"/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-3800475" y="146050"/>
          <a:ext cx="16009938" cy="925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64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28688" y="188640"/>
            <a:ext cx="8215312" cy="1098823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i="1" dirty="0" smtClean="0"/>
              <a:t>Результаты по математике</a:t>
            </a:r>
            <a:br>
              <a:rPr lang="ru-RU" sz="3200" i="1" dirty="0" smtClean="0"/>
            </a:br>
            <a:r>
              <a:rPr lang="ru-RU" sz="2500" i="1" dirty="0" smtClean="0"/>
              <a:t>в сравнении с прошлым годом ( 9 класс)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-2547938" y="-1385888"/>
          <a:ext cx="16140113" cy="1110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458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60350"/>
            <a:ext cx="8229600" cy="855663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400" i="1" dirty="0" smtClean="0"/>
              <a:t>Предметы по выбору</a:t>
            </a:r>
            <a:br>
              <a:rPr lang="ru-RU" sz="4400" i="1" dirty="0" smtClean="0"/>
            </a:br>
            <a:endParaRPr lang="ru-RU" sz="4400" i="1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052513"/>
            <a:ext cx="7920037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i="1" dirty="0" smtClean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ЛИТЕРАТУРА </a:t>
            </a:r>
            <a:r>
              <a:rPr lang="ru-RU" sz="2000" b="1" i="1" u="sng" dirty="0" smtClean="0">
                <a:solidFill>
                  <a:schemeClr val="tx1"/>
                </a:solidFill>
              </a:rPr>
              <a:t>– 6</a:t>
            </a:r>
            <a:r>
              <a:rPr lang="ru-RU" sz="2400" b="1" i="1" u="sng" dirty="0" smtClean="0">
                <a:solidFill>
                  <a:schemeClr val="tx1"/>
                </a:solidFill>
              </a:rPr>
              <a:t> ч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dirty="0" smtClean="0">
                <a:solidFill>
                  <a:schemeClr val="hlink"/>
                </a:solidFill>
              </a:rPr>
              <a:t>  </a:t>
            </a:r>
            <a:r>
              <a:rPr lang="ru-RU" sz="2400" b="1" i="1" dirty="0" smtClean="0"/>
              <a:t>Средний балл по району –  </a:t>
            </a:r>
            <a:r>
              <a:rPr lang="ru-RU" sz="2400" b="1" i="1" u="sng" dirty="0" smtClean="0"/>
              <a:t>3,66</a:t>
            </a:r>
            <a:r>
              <a:rPr lang="ru-RU" sz="2400" b="1" i="1" dirty="0" smtClean="0"/>
              <a:t>    (2017 - </a:t>
            </a:r>
            <a:r>
              <a:rPr lang="ru-RU" sz="2400" b="1" i="1" u="sng" dirty="0" smtClean="0"/>
              <a:t>4,25</a:t>
            </a:r>
            <a:r>
              <a:rPr lang="ru-RU" sz="2400" b="1" i="1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/>
              <a:t>  первичный </a:t>
            </a:r>
            <a:r>
              <a:rPr lang="ru-RU" sz="2400" b="1" i="1" dirty="0" err="1" smtClean="0"/>
              <a:t>ср.балл</a:t>
            </a:r>
            <a:r>
              <a:rPr lang="ru-RU" sz="2400" b="1" i="1" dirty="0" smtClean="0"/>
              <a:t> –  </a:t>
            </a:r>
            <a:r>
              <a:rPr lang="ru-RU" sz="2000" b="1" i="1" u="sng" dirty="0" smtClean="0"/>
              <a:t>21,33</a:t>
            </a:r>
            <a:r>
              <a:rPr lang="ru-RU" sz="2000" b="1" i="1" dirty="0" smtClean="0"/>
              <a:t> </a:t>
            </a:r>
            <a:r>
              <a:rPr lang="ru-RU" sz="2400" b="1" i="1" dirty="0" smtClean="0"/>
              <a:t>        (2017 г  - </a:t>
            </a:r>
            <a:r>
              <a:rPr lang="ru-RU" sz="2400" b="1" i="1" u="sng" dirty="0" smtClean="0"/>
              <a:t>16,83</a:t>
            </a:r>
            <a:r>
              <a:rPr lang="ru-RU" sz="2400" b="1" i="1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/>
              <a:t>  Качество – </a:t>
            </a:r>
            <a:r>
              <a:rPr lang="ru-RU" sz="2000" b="1" i="1" dirty="0"/>
              <a:t> </a:t>
            </a:r>
            <a:r>
              <a:rPr lang="ru-RU" sz="2000" b="1" i="1" u="sng" dirty="0" smtClean="0"/>
              <a:t>50  %</a:t>
            </a:r>
            <a:r>
              <a:rPr lang="ru-RU" sz="2000" b="1" i="1" dirty="0" smtClean="0"/>
              <a:t>                    </a:t>
            </a:r>
            <a:r>
              <a:rPr lang="ru-RU" sz="2400" b="1" i="1" dirty="0" smtClean="0"/>
              <a:t>(2017 – 83,33 %)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6"/>
                </a:solidFill>
              </a:rPr>
              <a:t>  % пересдачи -  </a:t>
            </a:r>
            <a:r>
              <a:rPr lang="ru-RU" sz="2400" b="1" i="1" u="sng" dirty="0" smtClean="0">
                <a:solidFill>
                  <a:schemeClr val="accent6"/>
                </a:solidFill>
              </a:rPr>
              <a:t>16,7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Регион –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 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4,02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   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(2017 г – 4,12)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     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первичный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ср.балл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22,96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(2017 г -16.42)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  <a:defRPr/>
            </a:pPr>
            <a:endParaRPr lang="ru-RU" sz="2400" b="1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ЖДР - 1 ч (4, 0 б;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перв</a:t>
            </a:r>
            <a:r>
              <a:rPr lang="ru-RU" sz="2400" b="1" i="1" dirty="0" smtClean="0">
                <a:solidFill>
                  <a:schemeClr val="tx1"/>
                </a:solidFill>
              </a:rPr>
              <a:t> - 22 </a:t>
            </a:r>
            <a:r>
              <a:rPr lang="ru-RU" sz="2400" b="1" i="1" dirty="0" smtClean="0">
                <a:solidFill>
                  <a:srgbClr val="000000"/>
                </a:solidFill>
              </a:rPr>
              <a:t>; </a:t>
            </a:r>
            <a:r>
              <a:rPr lang="ru-RU" sz="2400" b="1" i="1" dirty="0" err="1" smtClean="0">
                <a:solidFill>
                  <a:srgbClr val="000000"/>
                </a:solidFill>
              </a:rPr>
              <a:t>кач</a:t>
            </a:r>
            <a:r>
              <a:rPr lang="ru-RU" sz="2400" b="1" i="1" dirty="0" smtClean="0">
                <a:solidFill>
                  <a:srgbClr val="000000"/>
                </a:solidFill>
              </a:rPr>
              <a:t>-во -  100 %)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  <a:defRPr/>
            </a:pPr>
            <a:r>
              <a:rPr lang="ru-RU" sz="2400" b="1" i="1" dirty="0" smtClean="0">
                <a:solidFill>
                  <a:srgbClr val="0000FF"/>
                </a:solidFill>
              </a:rPr>
              <a:t>ПСШ – 1 ( 3 б;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перв</a:t>
            </a:r>
            <a:r>
              <a:rPr lang="ru-RU" sz="2400" b="1" i="1" dirty="0" smtClean="0">
                <a:solidFill>
                  <a:srgbClr val="0000FF"/>
                </a:solidFill>
              </a:rPr>
              <a:t>.- </a:t>
            </a:r>
            <a:r>
              <a:rPr lang="ru-RU" sz="2400" b="1" i="1" dirty="0">
                <a:solidFill>
                  <a:srgbClr val="0000FF"/>
                </a:solidFill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</a:rPr>
              <a:t>15;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кач</a:t>
            </a:r>
            <a:r>
              <a:rPr lang="ru-RU" sz="2400" b="1" i="1" dirty="0" smtClean="0">
                <a:solidFill>
                  <a:srgbClr val="0000FF"/>
                </a:solidFill>
              </a:rPr>
              <a:t>-во - 0%)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Домново – 2  (4,5 б</a:t>
            </a:r>
            <a:r>
              <a:rPr lang="ru-RU" sz="2400" b="1" i="1" dirty="0" smtClean="0">
                <a:solidFill>
                  <a:schemeClr val="tx1"/>
                </a:solidFill>
              </a:rPr>
              <a:t>;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перв</a:t>
            </a:r>
            <a:r>
              <a:rPr lang="ru-RU" sz="2400" b="1" i="1" dirty="0" smtClean="0">
                <a:solidFill>
                  <a:schemeClr val="tx1"/>
                </a:solidFill>
              </a:rPr>
              <a:t>. – 28,5; 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кач</a:t>
            </a:r>
            <a:r>
              <a:rPr lang="ru-RU" sz="2400" b="1" i="1" dirty="0" smtClean="0">
                <a:solidFill>
                  <a:schemeClr val="tx1"/>
                </a:solidFill>
              </a:rPr>
              <a:t>-во – 100 %)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Дружба -  2  (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ср.балл</a:t>
            </a:r>
            <a:r>
              <a:rPr lang="ru-RU" sz="2400" b="1" i="1" dirty="0" smtClean="0">
                <a:solidFill>
                  <a:schemeClr val="tx1"/>
                </a:solidFill>
              </a:rPr>
              <a:t>- 3;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перв</a:t>
            </a:r>
            <a:r>
              <a:rPr lang="ru-RU" sz="2400" b="1" i="1" dirty="0" smtClean="0">
                <a:solidFill>
                  <a:schemeClr val="tx1"/>
                </a:solidFill>
              </a:rPr>
              <a:t>. – 17;  качество -  0 %)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FF9933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9200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947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/>
              <a:t>  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Обществознание</a:t>
            </a:r>
            <a:endParaRPr lang="ru-RU" sz="2000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4638" name="Group 62"/>
          <p:cNvGraphicFramePr>
            <a:graphicFrameLocks noGrp="1"/>
          </p:cNvGraphicFramePr>
          <p:nvPr>
            <p:ph type="tbl" idx="1"/>
          </p:nvPr>
        </p:nvGraphicFramePr>
        <p:xfrm>
          <a:off x="323850" y="1546225"/>
          <a:ext cx="8712200" cy="4781552"/>
        </p:xfrm>
        <a:graphic>
          <a:graphicData uri="http://schemas.openxmlformats.org/drawingml/2006/table">
            <a:tbl>
              <a:tblPr/>
              <a:tblGrid>
                <a:gridCol w="1871790"/>
                <a:gridCol w="1152069"/>
                <a:gridCol w="1152069"/>
                <a:gridCol w="1152069"/>
                <a:gridCol w="1080393"/>
                <a:gridCol w="1152128"/>
                <a:gridCol w="1151682"/>
              </a:tblGrid>
              <a:tr h="944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marL="91435" marR="91435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ПСШ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Дом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ново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Дружба 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ЖДР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err="1" smtClean="0">
                          <a:latin typeface="Arial" pitchFamily="34" charset="0"/>
                          <a:cs typeface="Arial" pitchFamily="34" charset="0"/>
                        </a:rPr>
                        <a:t>Кры</a:t>
                      </a:r>
                      <a:endParaRPr lang="ru-RU" sz="2400" b="1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400" b="1" i="1" dirty="0" err="1" smtClean="0">
                          <a:latin typeface="Arial" pitchFamily="34" charset="0"/>
                          <a:cs typeface="Arial" pitchFamily="34" charset="0"/>
                        </a:rPr>
                        <a:t>лово</a:t>
                      </a:r>
                      <a:r>
                        <a:rPr lang="ru-RU" sz="2400" b="1" i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  <a:p>
                      <a:pPr algn="ctr"/>
                      <a:r>
                        <a:rPr lang="ru-RU" sz="2400" b="1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зырь</a:t>
                      </a:r>
                      <a:r>
                        <a:rPr lang="ru-RU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участников</a:t>
                      </a:r>
                    </a:p>
                  </a:txBody>
                  <a:tcPr marL="91435" marR="91435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75%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85,7%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80 %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61,29 %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18 </a:t>
                      </a:r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90 </a:t>
                      </a: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 8     </a:t>
                      </a: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72,72 %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 балл</a:t>
                      </a:r>
                    </a:p>
                  </a:txBody>
                  <a:tcPr marL="91435" marR="91435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3,42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3,75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3,75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3,68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Ср.первич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балл</a:t>
                      </a:r>
                    </a:p>
                  </a:txBody>
                  <a:tcPr marL="91435" marR="91435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23,56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25,75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25,87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26,26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24,33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качества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2018/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37,5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/50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66,66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/ 50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75/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71,43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57,9/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66,67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50/ </a:t>
                      </a:r>
                      <a:r>
                        <a:rPr lang="ru-RU" sz="1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ru-RU" sz="1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800" b="0" i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0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пересдавших</a:t>
                      </a:r>
                    </a:p>
                  </a:txBody>
                  <a:tcPr marL="91435" marR="91435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2/4,17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1/12,5</a:t>
                      </a:r>
                    </a:p>
                  </a:txBody>
                  <a:tcPr marL="91435" marR="91435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57291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79511" y="1268759"/>
          <a:ext cx="8681666" cy="4434863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1707869"/>
                <a:gridCol w="853934"/>
                <a:gridCol w="1138579"/>
                <a:gridCol w="355806"/>
                <a:gridCol w="552325"/>
                <a:gridCol w="657415"/>
                <a:gridCol w="711612"/>
                <a:gridCol w="586646"/>
                <a:gridCol w="846992"/>
                <a:gridCol w="564662"/>
                <a:gridCol w="705826"/>
              </a:tblGrid>
              <a:tr h="4715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</a:rPr>
                        <a:t>ОУ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mbria" panose="02040503050406030204" pitchFamily="18" charset="0"/>
                        </a:rPr>
                        <a:t>Кол-во участников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Средний </a:t>
                      </a:r>
                      <a:r>
                        <a:rPr lang="ru-RU" sz="1500" dirty="0">
                          <a:effectLst/>
                          <a:latin typeface="Cambria" panose="02040503050406030204" pitchFamily="18" charset="0"/>
                        </a:rPr>
                        <a:t>балл по 5-балльной шкале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«2»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«3»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«4»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«5»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Кол-во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Кол-во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Кол-во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Кол-во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</a:tr>
              <a:tr h="387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г .Правдинск</a:t>
                      </a:r>
                      <a:endParaRPr lang="ru-RU" sz="2000" i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3,42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  <a:endParaRPr lang="ru-RU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60,42</a:t>
                      </a:r>
                      <a:endParaRPr lang="ru-RU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37,5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2,08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</a:tr>
              <a:tr h="697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err="1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Железнодо</a:t>
                      </a:r>
                      <a:endParaRPr lang="ru-RU" sz="2000" i="1" dirty="0" smtClean="0"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err="1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рожный</a:t>
                      </a:r>
                      <a:endParaRPr lang="ru-RU" sz="2000" i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3,68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42,1</a:t>
                      </a:r>
                      <a:endParaRPr lang="ru-RU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47,37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10,52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</a:tr>
              <a:tr h="454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Крылово</a:t>
                      </a:r>
                      <a:endParaRPr lang="ru-RU" sz="2000" i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3,5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</a:tr>
              <a:tr h="348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Домново</a:t>
                      </a:r>
                      <a:endParaRPr lang="ru-RU" sz="2000" i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3,75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33,33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58,33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8,33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</a:tr>
              <a:tr h="387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Дружба</a:t>
                      </a:r>
                      <a:endParaRPr lang="ru-RU" sz="2000" i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3,75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</a:tr>
              <a:tr h="387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Мозырь</a:t>
                      </a:r>
                      <a:endParaRPr lang="ru-RU" sz="2000" i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3,5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</a:tr>
              <a:tr h="523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Cambria" panose="02040503050406030204" pitchFamily="18" charset="0"/>
                        </a:rPr>
                        <a:t>В</a:t>
                      </a:r>
                      <a:r>
                        <a:rPr lang="ru-RU" sz="1500" baseline="0" dirty="0" smtClean="0">
                          <a:effectLst/>
                          <a:latin typeface="Cambria" panose="02040503050406030204" pitchFamily="18" charset="0"/>
                        </a:rPr>
                        <a:t> ЦЕЛОМ  ПО  РАЙОНУ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113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3,53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56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49,56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53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46,9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3,54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</a:tr>
            </a:tbl>
          </a:graphicData>
        </a:graphic>
      </p:graphicFrame>
      <p:sp>
        <p:nvSpPr>
          <p:cNvPr id="56323" name="Заголовок 1"/>
          <p:cNvSpPr txBox="1">
            <a:spLocks/>
          </p:cNvSpPr>
          <p:nvPr/>
        </p:nvSpPr>
        <p:spPr bwMode="auto">
          <a:xfrm>
            <a:off x="0" y="157163"/>
            <a:ext cx="91440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212745"/>
                </a:solidFill>
                <a:latin typeface="Calibri" pitchFamily="34" charset="0"/>
              </a:rPr>
              <a:t>Результаты  ОГЭ  по  обществознанию</a:t>
            </a:r>
          </a:p>
        </p:txBody>
      </p:sp>
    </p:spTree>
    <p:extLst>
      <p:ext uri="{BB962C8B-B14F-4D97-AF65-F5344CB8AC3E}">
        <p14:creationId xmlns:p14="http://schemas.microsoft.com/office/powerpoint/2010/main" val="14556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2464474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/>
              <a:t>  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ФИЗИКА</a:t>
            </a:r>
            <a:r>
              <a:rPr lang="ru-RU" i="1" dirty="0" smtClean="0"/>
              <a:t>      </a:t>
            </a:r>
            <a:br>
              <a:rPr lang="ru-RU" i="1" dirty="0" smtClean="0"/>
            </a:br>
            <a:r>
              <a:rPr lang="ru-RU" sz="2400" i="1" dirty="0" err="1">
                <a:solidFill>
                  <a:prstClr val="black"/>
                </a:solidFill>
                <a:effectLst/>
              </a:rPr>
              <a:t>ср.балл</a:t>
            </a:r>
            <a:r>
              <a:rPr lang="ru-RU" sz="2400" i="1" dirty="0">
                <a:solidFill>
                  <a:prstClr val="black"/>
                </a:solidFill>
                <a:effectLst/>
              </a:rPr>
              <a:t> –  </a:t>
            </a:r>
            <a:r>
              <a:rPr lang="ru-RU" sz="2400" i="1" u="sng" dirty="0">
                <a:solidFill>
                  <a:prstClr val="black"/>
                </a:solidFill>
                <a:effectLst/>
              </a:rPr>
              <a:t> </a:t>
            </a:r>
            <a:r>
              <a:rPr lang="ru-RU" sz="3200" i="1" dirty="0">
                <a:solidFill>
                  <a:prstClr val="black"/>
                </a:solidFill>
                <a:effectLst/>
              </a:rPr>
              <a:t> </a:t>
            </a:r>
            <a:r>
              <a:rPr lang="ru-RU" sz="3200" i="1" u="sng" dirty="0" smtClean="0">
                <a:solidFill>
                  <a:prstClr val="black"/>
                </a:solidFill>
                <a:effectLst/>
              </a:rPr>
              <a:t>3,54 </a:t>
            </a:r>
            <a:r>
              <a:rPr lang="ru-RU" sz="3200" i="1" dirty="0" smtClean="0">
                <a:solidFill>
                  <a:prstClr val="black"/>
                </a:solidFill>
                <a:effectLst/>
              </a:rPr>
              <a:t>                     </a:t>
            </a:r>
            <a:r>
              <a:rPr lang="ru-RU" sz="2400" i="1" dirty="0" smtClean="0">
                <a:solidFill>
                  <a:prstClr val="black"/>
                </a:solidFill>
                <a:effectLst/>
              </a:rPr>
              <a:t>(</a:t>
            </a:r>
            <a:r>
              <a:rPr lang="ru-RU" sz="2400" i="1" dirty="0">
                <a:solidFill>
                  <a:prstClr val="black"/>
                </a:solidFill>
                <a:effectLst/>
              </a:rPr>
              <a:t>2017 – </a:t>
            </a:r>
            <a:r>
              <a:rPr lang="ru-RU" sz="2400" i="1" dirty="0" smtClean="0">
                <a:solidFill>
                  <a:prstClr val="black"/>
                </a:solidFill>
                <a:effectLst/>
              </a:rPr>
              <a:t>3,27)  </a:t>
            </a:r>
            <a:r>
              <a:rPr lang="ru-RU" sz="2400" i="1" dirty="0">
                <a:solidFill>
                  <a:prstClr val="black"/>
                </a:solidFill>
                <a:effectLst/>
              </a:rPr>
              <a:t/>
            </a:r>
            <a:br>
              <a:rPr lang="ru-RU" sz="2400" i="1" dirty="0">
                <a:solidFill>
                  <a:prstClr val="black"/>
                </a:solidFill>
                <a:effectLst/>
              </a:rPr>
            </a:br>
            <a:r>
              <a:rPr lang="ru-RU" sz="2400" i="1" dirty="0">
                <a:solidFill>
                  <a:prstClr val="black"/>
                </a:solidFill>
                <a:effectLst/>
              </a:rPr>
              <a:t>первичный </a:t>
            </a:r>
            <a:r>
              <a:rPr lang="ru-RU" sz="2400" i="1" dirty="0" smtClean="0">
                <a:solidFill>
                  <a:prstClr val="black"/>
                </a:solidFill>
                <a:effectLst/>
              </a:rPr>
              <a:t> </a:t>
            </a:r>
            <a:r>
              <a:rPr lang="ru-RU" sz="2400" i="1" dirty="0" err="1" smtClean="0">
                <a:solidFill>
                  <a:prstClr val="black"/>
                </a:solidFill>
                <a:effectLst/>
              </a:rPr>
              <a:t>ср.балл</a:t>
            </a:r>
            <a:r>
              <a:rPr lang="ru-RU" sz="2400" i="1" dirty="0" smtClean="0">
                <a:solidFill>
                  <a:prstClr val="black"/>
                </a:solidFill>
                <a:effectLst/>
              </a:rPr>
              <a:t> </a:t>
            </a:r>
            <a:r>
              <a:rPr lang="ru-RU" sz="2400" i="1" dirty="0">
                <a:solidFill>
                  <a:prstClr val="black"/>
                </a:solidFill>
                <a:effectLst/>
              </a:rPr>
              <a:t>-  </a:t>
            </a:r>
            <a:r>
              <a:rPr lang="ru-RU" sz="2800" i="1" u="sng" dirty="0" smtClean="0">
                <a:solidFill>
                  <a:prstClr val="black"/>
                </a:solidFill>
                <a:effectLst/>
              </a:rPr>
              <a:t>20,3</a:t>
            </a:r>
            <a:r>
              <a:rPr lang="ru-RU" sz="2400" i="1" dirty="0" smtClean="0">
                <a:solidFill>
                  <a:prstClr val="black"/>
                </a:solidFill>
                <a:effectLst/>
              </a:rPr>
              <a:t>             </a:t>
            </a:r>
            <a:r>
              <a:rPr lang="ru-RU" sz="2400" i="1" dirty="0">
                <a:solidFill>
                  <a:prstClr val="black"/>
                </a:solidFill>
                <a:effectLst/>
              </a:rPr>
              <a:t>(2017 – </a:t>
            </a:r>
            <a:r>
              <a:rPr lang="ru-RU" sz="2400" i="1" dirty="0" smtClean="0">
                <a:solidFill>
                  <a:prstClr val="black"/>
                </a:solidFill>
                <a:effectLst/>
              </a:rPr>
              <a:t>17,82)</a:t>
            </a:r>
            <a:r>
              <a:rPr lang="ru-RU" sz="2400" i="1" dirty="0">
                <a:solidFill>
                  <a:prstClr val="black"/>
                </a:solidFill>
                <a:effectLst/>
              </a:rPr>
              <a:t/>
            </a:r>
            <a:br>
              <a:rPr lang="ru-RU" sz="2400" i="1" dirty="0">
                <a:solidFill>
                  <a:prstClr val="black"/>
                </a:solidFill>
                <a:effectLst/>
              </a:rPr>
            </a:br>
            <a:r>
              <a:rPr lang="ru-RU" sz="2400" i="1" dirty="0">
                <a:solidFill>
                  <a:prstClr val="black"/>
                </a:solidFill>
                <a:effectLst/>
              </a:rPr>
              <a:t>качество  -  </a:t>
            </a:r>
            <a:r>
              <a:rPr lang="ru-RU" sz="2400" i="1" dirty="0" smtClean="0">
                <a:solidFill>
                  <a:prstClr val="black"/>
                </a:solidFill>
                <a:effectLst/>
              </a:rPr>
              <a:t>53,85  </a:t>
            </a:r>
            <a:r>
              <a:rPr lang="ru-RU" sz="2400" i="1" dirty="0">
                <a:solidFill>
                  <a:prstClr val="black"/>
                </a:solidFill>
                <a:effectLst/>
              </a:rPr>
              <a:t>%          </a:t>
            </a:r>
            <a:r>
              <a:rPr lang="ru-RU" sz="2400" i="1" dirty="0" smtClean="0">
                <a:solidFill>
                  <a:prstClr val="black"/>
                </a:solidFill>
                <a:effectLst/>
              </a:rPr>
              <a:t>             </a:t>
            </a:r>
            <a:r>
              <a:rPr lang="ru-RU" sz="2400" i="1" dirty="0">
                <a:solidFill>
                  <a:prstClr val="black"/>
                </a:solidFill>
                <a:effectLst/>
              </a:rPr>
              <a:t>(2017 – </a:t>
            </a:r>
            <a:r>
              <a:rPr lang="ru-RU" sz="2400" i="1" dirty="0" smtClean="0">
                <a:solidFill>
                  <a:prstClr val="black"/>
                </a:solidFill>
                <a:effectLst/>
              </a:rPr>
              <a:t>27,27 </a:t>
            </a:r>
            <a:r>
              <a:rPr lang="ru-RU" sz="2400" i="1" dirty="0">
                <a:solidFill>
                  <a:prstClr val="black"/>
                </a:solidFill>
                <a:effectLst/>
              </a:rPr>
              <a:t>%)       </a:t>
            </a:r>
            <a:br>
              <a:rPr lang="ru-RU" sz="2400" i="1" dirty="0">
                <a:solidFill>
                  <a:prstClr val="black"/>
                </a:solidFill>
                <a:effectLst/>
              </a:rPr>
            </a:br>
            <a:r>
              <a:rPr lang="ru-RU" sz="2400" i="1" dirty="0">
                <a:solidFill>
                  <a:srgbClr val="B4DCFA">
                    <a:lumMod val="25000"/>
                  </a:srgbClr>
                </a:solidFill>
                <a:effectLst/>
              </a:rPr>
              <a:t>Регион  -  </a:t>
            </a:r>
            <a:r>
              <a:rPr lang="ru-RU" sz="2800" i="1" u="sng" dirty="0" smtClean="0">
                <a:solidFill>
                  <a:srgbClr val="B4DCFA">
                    <a:lumMod val="25000"/>
                  </a:srgbClr>
                </a:solidFill>
                <a:effectLst/>
              </a:rPr>
              <a:t>3,8 </a:t>
            </a:r>
            <a:r>
              <a:rPr lang="ru-RU" sz="2400" i="1" dirty="0" smtClean="0">
                <a:solidFill>
                  <a:srgbClr val="B4DCFA">
                    <a:lumMod val="25000"/>
                  </a:srgbClr>
                </a:solidFill>
                <a:effectLst/>
              </a:rPr>
              <a:t>                      </a:t>
            </a:r>
            <a:r>
              <a:rPr lang="ru-RU" sz="2400" i="1" dirty="0">
                <a:solidFill>
                  <a:prstClr val="black"/>
                </a:solidFill>
                <a:effectLst/>
              </a:rPr>
              <a:t>(2017 –  </a:t>
            </a:r>
            <a:r>
              <a:rPr lang="ru-RU" sz="2400" i="1" dirty="0" smtClean="0">
                <a:solidFill>
                  <a:prstClr val="black"/>
                </a:solidFill>
                <a:effectLst/>
              </a:rPr>
              <a:t>3,77); </a:t>
            </a:r>
            <a:r>
              <a:rPr lang="ru-RU" sz="2400" i="1" dirty="0">
                <a:solidFill>
                  <a:prstClr val="black"/>
                </a:solidFill>
                <a:effectLst/>
              </a:rPr>
              <a:t/>
            </a:r>
            <a:br>
              <a:rPr lang="ru-RU" sz="2400" i="1" dirty="0">
                <a:solidFill>
                  <a:prstClr val="black"/>
                </a:solidFill>
                <a:effectLst/>
              </a:rPr>
            </a:br>
            <a:r>
              <a:rPr lang="ru-RU" sz="2400" i="1" dirty="0" err="1">
                <a:solidFill>
                  <a:srgbClr val="B4DCFA">
                    <a:lumMod val="25000"/>
                  </a:srgbClr>
                </a:solidFill>
                <a:effectLst/>
              </a:rPr>
              <a:t>перв</a:t>
            </a:r>
            <a:r>
              <a:rPr lang="ru-RU" sz="2400" i="1" dirty="0">
                <a:solidFill>
                  <a:srgbClr val="B4DCFA">
                    <a:lumMod val="25000"/>
                  </a:srgbClr>
                </a:solidFill>
                <a:effectLst/>
              </a:rPr>
              <a:t>. б.  -  </a:t>
            </a:r>
            <a:r>
              <a:rPr lang="ru-RU" sz="2400" i="1" dirty="0" smtClean="0">
                <a:solidFill>
                  <a:srgbClr val="B4DCFA">
                    <a:lumMod val="25000"/>
                  </a:srgbClr>
                </a:solidFill>
                <a:effectLst/>
              </a:rPr>
              <a:t>22,59                   </a:t>
            </a:r>
            <a:r>
              <a:rPr lang="ru-RU" sz="2400" i="1" dirty="0">
                <a:solidFill>
                  <a:prstClr val="black"/>
                </a:solidFill>
                <a:effectLst/>
              </a:rPr>
              <a:t>(2017 </a:t>
            </a:r>
            <a:r>
              <a:rPr lang="ru-RU" sz="2400" i="1" dirty="0" smtClean="0">
                <a:solidFill>
                  <a:prstClr val="black"/>
                </a:solidFill>
                <a:effectLst/>
              </a:rPr>
              <a:t>– 23,09)</a:t>
            </a:r>
            <a:r>
              <a:rPr lang="ru-RU" sz="2400" i="1" dirty="0">
                <a:solidFill>
                  <a:prstClr val="black"/>
                </a:solidFill>
                <a:effectLst/>
              </a:rPr>
              <a:t/>
            </a:r>
            <a:br>
              <a:rPr lang="ru-RU" sz="2400" i="1" dirty="0">
                <a:solidFill>
                  <a:prstClr val="black"/>
                </a:solidFill>
                <a:effectLst/>
              </a:rPr>
            </a:br>
            <a:endParaRPr lang="ru-RU" sz="2400" i="1" dirty="0" smtClean="0"/>
          </a:p>
        </p:txBody>
      </p:sp>
      <p:graphicFrame>
        <p:nvGraphicFramePr>
          <p:cNvPr id="24638" name="Group 62"/>
          <p:cNvGraphicFramePr>
            <a:graphicFrameLocks noGrp="1"/>
          </p:cNvGraphicFramePr>
          <p:nvPr>
            <p:ph type="tbl" idx="1"/>
          </p:nvPr>
        </p:nvGraphicFramePr>
        <p:xfrm>
          <a:off x="539750" y="2924175"/>
          <a:ext cx="8208964" cy="3862388"/>
        </p:xfrm>
        <a:graphic>
          <a:graphicData uri="http://schemas.openxmlformats.org/drawingml/2006/table">
            <a:tbl>
              <a:tblPr/>
              <a:tblGrid>
                <a:gridCol w="2304270"/>
                <a:gridCol w="1368161"/>
                <a:gridCol w="1584186"/>
                <a:gridCol w="1368161"/>
                <a:gridCol w="1584186"/>
              </a:tblGrid>
              <a:tr h="57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ПСШ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Домново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Дружба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Мозырь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участников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/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7,81%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42,9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 10%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 9,09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 балл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 первичный балл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18,4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21,33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качества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66,66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пересдавших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74882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87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/>
              <a:t>   география </a:t>
            </a:r>
            <a:br>
              <a:rPr lang="ru-RU" i="1" dirty="0" smtClean="0"/>
            </a:br>
            <a:endParaRPr lang="ru-RU" sz="2800" i="1" u="sng" dirty="0" smtClean="0"/>
          </a:p>
        </p:txBody>
      </p:sp>
      <p:graphicFrame>
        <p:nvGraphicFramePr>
          <p:cNvPr id="24638" name="Group 62"/>
          <p:cNvGraphicFramePr>
            <a:graphicFrameLocks noGrp="1"/>
          </p:cNvGraphicFramePr>
          <p:nvPr>
            <p:ph type="tbl" idx="1"/>
          </p:nvPr>
        </p:nvGraphicFramePr>
        <p:xfrm>
          <a:off x="323850" y="1628775"/>
          <a:ext cx="8640765" cy="5122865"/>
        </p:xfrm>
        <a:graphic>
          <a:graphicData uri="http://schemas.openxmlformats.org/drawingml/2006/table">
            <a:tbl>
              <a:tblPr/>
              <a:tblGrid>
                <a:gridCol w="2015902"/>
                <a:gridCol w="1080165"/>
                <a:gridCol w="1224154"/>
                <a:gridCol w="1080136"/>
                <a:gridCol w="1008127"/>
                <a:gridCol w="1152145"/>
                <a:gridCol w="1080136"/>
              </a:tblGrid>
              <a:tr h="935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marL="91441" marR="91441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ПСШ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ЖДР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ново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Кры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лово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Друж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ба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зырь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участников</a:t>
                      </a:r>
                    </a:p>
                  </a:txBody>
                  <a:tcPr marL="91441" marR="91441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 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89,06%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19, 4%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           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65 %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                                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40 %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                                     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36,4 %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  балл</a:t>
                      </a:r>
                    </a:p>
                  </a:txBody>
                  <a:tcPr marL="91441" marR="91441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3,49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3,71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3,69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4,25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 первичный балл</a:t>
                      </a:r>
                    </a:p>
                  </a:txBody>
                  <a:tcPr marL="91441" marR="91441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18,61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22,66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21,1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20,69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22,75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 качества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/2017</a:t>
                      </a:r>
                    </a:p>
                  </a:txBody>
                  <a:tcPr marL="91441" marR="91441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43,86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/ 43,24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66,66/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42,86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57,14/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46,15/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/80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100/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пересдавших</a:t>
                      </a:r>
                    </a:p>
                  </a:txBody>
                  <a:tcPr marL="91441" marR="91441"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*1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1" marR="91441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48527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FE09F-4A71-4EE6-97B8-2873A331F3F2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675" y="142875"/>
            <a:ext cx="5670550" cy="93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Государственная политика в области образования</a:t>
            </a:r>
            <a:endParaRPr sz="32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8572500" cy="5214937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             </a:t>
            </a:r>
            <a:r>
              <a:rPr lang="ru-RU" altLang="ru-RU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Главные задачи современной школы - раскрытие способностей каждого ученика, воспитание порядочного и патриотичного человека, личности, готовой к жизни в высокотехнологическом, конкурентном мире. Школьное обучение должно быть построено так, чтобы выпускники могли самостоятельно ставить и достигать серьезных целей, умело реагировать на разные жизненные ситуации.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(Президентская инициатива «Наша новая школа»)</a:t>
            </a:r>
          </a:p>
          <a:p>
            <a:pPr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1847851" cy="178592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79511" y="1268759"/>
          <a:ext cx="8681666" cy="4434863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1707869"/>
                <a:gridCol w="853934"/>
                <a:gridCol w="1138579"/>
                <a:gridCol w="355806"/>
                <a:gridCol w="498128"/>
                <a:gridCol w="711612"/>
                <a:gridCol w="711612"/>
                <a:gridCol w="586646"/>
                <a:gridCol w="846992"/>
                <a:gridCol w="564662"/>
                <a:gridCol w="705826"/>
              </a:tblGrid>
              <a:tr h="4715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</a:rPr>
                        <a:t>ОУ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mbria" panose="02040503050406030204" pitchFamily="18" charset="0"/>
                        </a:rPr>
                        <a:t>Кол-во участников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Средний </a:t>
                      </a:r>
                      <a:r>
                        <a:rPr lang="ru-RU" sz="1500" dirty="0">
                          <a:effectLst/>
                          <a:latin typeface="Cambria" panose="02040503050406030204" pitchFamily="18" charset="0"/>
                        </a:rPr>
                        <a:t>балл по 5-балльной шкале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«2»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«3»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«4»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«5»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Кол-во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Кол-во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Кол-во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Кол-во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vert="vert270" anchor="ctr"/>
                </a:tc>
              </a:tr>
              <a:tr h="387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г .Правдинск</a:t>
                      </a:r>
                      <a:endParaRPr lang="ru-RU" sz="2000" i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14,29</a:t>
                      </a:r>
                      <a:endParaRPr lang="ru-RU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71,42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14,29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</a:tr>
              <a:tr h="697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err="1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Железнодо</a:t>
                      </a:r>
                      <a:endParaRPr lang="ru-RU" sz="2000" i="1" dirty="0" smtClean="0"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err="1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рожный</a:t>
                      </a:r>
                      <a:endParaRPr lang="ru-RU" sz="2000" i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3,466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33,33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6,67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</a:tr>
              <a:tr h="454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Крылово</a:t>
                      </a:r>
                      <a:endParaRPr lang="ru-RU" sz="2000" i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</a:tr>
              <a:tr h="348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Домново</a:t>
                      </a:r>
                      <a:endParaRPr lang="ru-RU" sz="2000" i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</a:tr>
              <a:tr h="387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Дружба</a:t>
                      </a:r>
                      <a:endParaRPr lang="ru-RU" sz="2000" i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</a:tr>
              <a:tr h="387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i="1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Мозырь</a:t>
                      </a:r>
                      <a:endParaRPr lang="ru-RU" sz="2000" i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3,66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33,33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66,67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202" marR="19202" marT="0" marB="0" anchor="ctr"/>
                </a:tc>
              </a:tr>
              <a:tr h="523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Cambria" panose="02040503050406030204" pitchFamily="18" charset="0"/>
                        </a:rPr>
                        <a:t>В</a:t>
                      </a:r>
                      <a:r>
                        <a:rPr lang="ru-RU" sz="1500" baseline="0" dirty="0" smtClean="0">
                          <a:effectLst/>
                          <a:latin typeface="Cambria" panose="02040503050406030204" pitchFamily="18" charset="0"/>
                        </a:rPr>
                        <a:t> ЦЕЛОМ  ПО  РАЙОНУ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35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3,46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60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34,29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5,71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9202" marR="19202" marT="0" marB="0" anchor="ctr"/>
                </a:tc>
              </a:tr>
            </a:tbl>
          </a:graphicData>
        </a:graphic>
      </p:graphicFrame>
      <p:sp>
        <p:nvSpPr>
          <p:cNvPr id="65539" name="Заголовок 1"/>
          <p:cNvSpPr txBox="1">
            <a:spLocks/>
          </p:cNvSpPr>
          <p:nvPr/>
        </p:nvSpPr>
        <p:spPr bwMode="auto">
          <a:xfrm>
            <a:off x="0" y="157163"/>
            <a:ext cx="91440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212745"/>
                </a:solidFill>
                <a:latin typeface="Calibri" pitchFamily="34" charset="0"/>
              </a:rPr>
              <a:t>Результаты  ОГЭ  по  биологии</a:t>
            </a:r>
          </a:p>
        </p:txBody>
      </p:sp>
    </p:spTree>
    <p:extLst>
      <p:ext uri="{BB962C8B-B14F-4D97-AF65-F5344CB8AC3E}">
        <p14:creationId xmlns:p14="http://schemas.microsoft.com/office/powerpoint/2010/main" val="1756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465138" y="1196975"/>
            <a:ext cx="8353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sz="32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3200" b="1" i="1" dirty="0" smtClean="0">
                <a:latin typeface="Garamond" pitchFamily="18" charset="0"/>
              </a:rPr>
              <a:t>Средний балл по району</a:t>
            </a:r>
            <a:r>
              <a:rPr lang="ru-RU" sz="2800" b="1" i="1" dirty="0" smtClean="0">
                <a:latin typeface="Garamond" pitchFamily="18" charset="0"/>
              </a:rPr>
              <a:t> –</a:t>
            </a:r>
            <a:r>
              <a:rPr lang="ru-RU" sz="2800" b="1" i="1" dirty="0" smtClean="0"/>
              <a:t>  </a:t>
            </a:r>
            <a:r>
              <a:rPr lang="ru-RU" sz="3200" b="1" i="1" u="sng" dirty="0" smtClean="0">
                <a:solidFill>
                  <a:schemeClr val="accent6">
                    <a:lumMod val="50000"/>
                  </a:schemeClr>
                </a:solidFill>
              </a:rPr>
              <a:t>4,54</a:t>
            </a:r>
            <a:r>
              <a:rPr lang="ru-RU" sz="2800" b="1" i="1" dirty="0" smtClean="0"/>
              <a:t>  (2017 г- 4,63)</a:t>
            </a:r>
          </a:p>
          <a:p>
            <a:pPr eaLnBrk="1" hangingPunct="1">
              <a:defRPr/>
            </a:pPr>
            <a:r>
              <a:rPr lang="ru-RU" sz="2800" b="1" i="1" dirty="0" smtClean="0"/>
              <a:t>средний первичный балл –  </a:t>
            </a:r>
            <a:r>
              <a:rPr lang="ru-RU" sz="3200" b="1" i="1" u="sng" dirty="0" smtClean="0"/>
              <a:t>16,52 </a:t>
            </a:r>
            <a:r>
              <a:rPr lang="ru-RU" sz="2800" b="1" i="1" dirty="0" smtClean="0"/>
              <a:t>                                           (2017 г -17,24)</a:t>
            </a:r>
            <a:endParaRPr lang="ru-RU" sz="2800" b="1" i="1" dirty="0" smtClean="0">
              <a:latin typeface="Garamond" pitchFamily="18" charset="0"/>
            </a:endParaRPr>
          </a:p>
          <a:p>
            <a:pPr eaLnBrk="1" hangingPunct="1">
              <a:defRPr/>
            </a:pPr>
            <a:endParaRPr lang="ru-RU" sz="3200" b="1" i="1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Регион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–  </a:t>
            </a: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4,49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            </a:t>
            </a:r>
            <a:r>
              <a:rPr lang="ru-RU" sz="2800" b="1" i="1" dirty="0" smtClean="0">
                <a:latin typeface="Garamond" pitchFamily="18" charset="0"/>
              </a:rPr>
              <a:t>(2017г -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i="1" dirty="0" smtClean="0">
                <a:latin typeface="Garamond" pitchFamily="18" charset="0"/>
              </a:rPr>
              <a:t>,44</a:t>
            </a:r>
            <a:r>
              <a:rPr lang="ru-RU" sz="2800" b="1" i="1" dirty="0" smtClean="0"/>
              <a:t>)</a:t>
            </a:r>
          </a:p>
          <a:p>
            <a:pPr eaLnBrk="1" hangingPunct="1">
              <a:defRPr/>
            </a:pPr>
            <a:endParaRPr lang="ru-RU" sz="2400" b="1" dirty="0" smtClean="0"/>
          </a:p>
          <a:p>
            <a:pPr eaLnBrk="1" hangingPunct="1">
              <a:defRPr/>
            </a:pPr>
            <a:endParaRPr lang="ru-RU" sz="2400" b="1" dirty="0" smtClean="0"/>
          </a:p>
          <a:p>
            <a:pPr eaLnBrk="1" hangingPunct="1">
              <a:defRPr/>
            </a:pPr>
            <a:endParaRPr lang="ru-RU" sz="2400" b="1" dirty="0" smtClean="0"/>
          </a:p>
          <a:p>
            <a:pPr eaLnBrk="1" hangingPunct="1">
              <a:defRPr/>
            </a:pPr>
            <a:endParaRPr lang="ru-RU" sz="2400" b="1" dirty="0" smtClean="0"/>
          </a:p>
        </p:txBody>
      </p:sp>
      <p:sp>
        <p:nvSpPr>
          <p:cNvPr id="103430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60350"/>
            <a:ext cx="8229600" cy="865188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>
                <a:solidFill>
                  <a:schemeClr val="tx1"/>
                </a:solidFill>
              </a:rPr>
              <a:t>Математика (база)</a:t>
            </a:r>
          </a:p>
        </p:txBody>
      </p:sp>
    </p:spTree>
    <p:extLst>
      <p:ext uri="{BB962C8B-B14F-4D97-AF65-F5344CB8AC3E}">
        <p14:creationId xmlns:p14="http://schemas.microsoft.com/office/powerpoint/2010/main" val="39967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i="1" dirty="0" smtClean="0">
                <a:solidFill>
                  <a:schemeClr val="tx1"/>
                </a:solidFill>
              </a:rPr>
              <a:t>Математика</a:t>
            </a:r>
            <a:r>
              <a:rPr lang="ru-RU" sz="4000" i="1" dirty="0" smtClean="0">
                <a:solidFill>
                  <a:srgbClr val="FF9933"/>
                </a:solidFill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</a:rPr>
              <a:t> (база)</a:t>
            </a:r>
          </a:p>
        </p:txBody>
      </p:sp>
      <p:graphicFrame>
        <p:nvGraphicFramePr>
          <p:cNvPr id="225470" name="Group 190"/>
          <p:cNvGraphicFramePr>
            <a:graphicFrameLocks noGrp="1"/>
          </p:cNvGraphicFramePr>
          <p:nvPr>
            <p:ph type="tbl" idx="1"/>
          </p:nvPr>
        </p:nvGraphicFramePr>
        <p:xfrm>
          <a:off x="179388" y="1268413"/>
          <a:ext cx="8764587" cy="5172076"/>
        </p:xfrm>
        <a:graphic>
          <a:graphicData uri="http://schemas.openxmlformats.org/drawingml/2006/table">
            <a:tbl>
              <a:tblPr/>
              <a:tblGrid>
                <a:gridCol w="2880444"/>
                <a:gridCol w="1347446"/>
                <a:gridCol w="1152177"/>
                <a:gridCol w="1080166"/>
                <a:gridCol w="1152177"/>
                <a:gridCol w="1152177"/>
              </a:tblGrid>
              <a:tr h="1030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2018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                                         </a:t>
                      </a: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псш</a:t>
                      </a:r>
                      <a:endParaRPr kumimoji="0" lang="ru-R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ждр</a:t>
                      </a:r>
                      <a:endParaRPr kumimoji="0" lang="ru-R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кры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лово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дом ново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дружба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ков</a:t>
                      </a: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 балл</a:t>
                      </a: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4,71/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4,43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4,67/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4,43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4,45/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4,5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4,67/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4,86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4,67/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перв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балл</a:t>
                      </a: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17,71/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15,79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15,86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16,64/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16,88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17,55/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17,57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17,33/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18,4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высш.первич.балл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низш.первич.балл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качества</a:t>
                      </a: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92,8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85,71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00908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395288" y="1557338"/>
            <a:ext cx="835342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800" b="1">
              <a:latin typeface="Garamond" pitchFamily="18" charset="0"/>
            </a:endParaRPr>
          </a:p>
          <a:p>
            <a:pPr eaLnBrk="1" hangingPunct="1"/>
            <a:endParaRPr lang="ru-RU" altLang="ru-RU" sz="2400" b="1"/>
          </a:p>
          <a:p>
            <a:pPr eaLnBrk="1" hangingPunct="1"/>
            <a:endParaRPr lang="ru-RU" altLang="ru-RU" sz="2400" b="1"/>
          </a:p>
          <a:p>
            <a:pPr eaLnBrk="1" hangingPunct="1"/>
            <a:endParaRPr lang="ru-RU" altLang="ru-RU" sz="2400" b="1"/>
          </a:p>
        </p:txBody>
      </p:sp>
      <p:sp>
        <p:nvSpPr>
          <p:cNvPr id="103430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528" y="332656"/>
            <a:ext cx="8229600" cy="792162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>
                <a:solidFill>
                  <a:schemeClr val="tx1"/>
                </a:solidFill>
              </a:rPr>
              <a:t>Математика  профиль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95288" y="1557338"/>
            <a:ext cx="8640762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200" b="1" i="1" dirty="0"/>
              <a:t>Средний балл по району –  </a:t>
            </a:r>
            <a:r>
              <a:rPr lang="ru-RU" sz="3600" b="1" i="1" u="sng" dirty="0">
                <a:solidFill>
                  <a:schemeClr val="accent6">
                    <a:lumMod val="50000"/>
                  </a:schemeClr>
                </a:solidFill>
              </a:rPr>
              <a:t>53,28</a:t>
            </a:r>
          </a:p>
          <a:p>
            <a:pPr eaLnBrk="0" hangingPunct="0">
              <a:defRPr/>
            </a:pPr>
            <a:r>
              <a:rPr lang="ru-RU" sz="3200" b="1" i="1" dirty="0"/>
              <a:t> </a:t>
            </a:r>
            <a:r>
              <a:rPr lang="ru-RU" sz="3200" i="1" dirty="0"/>
              <a:t>(2017 г - 47,84)</a:t>
            </a:r>
          </a:p>
          <a:p>
            <a:pPr eaLnBrk="0" hangingPunct="0">
              <a:defRPr/>
            </a:pPr>
            <a:r>
              <a:rPr lang="ru-RU" sz="3200" b="1" i="1" dirty="0"/>
              <a:t>Средний первичный балл </a:t>
            </a:r>
            <a:r>
              <a:rPr lang="ru-RU" sz="3200" i="1" dirty="0"/>
              <a:t>– </a:t>
            </a:r>
            <a:r>
              <a:rPr lang="ru-RU" sz="3600" b="1" i="1" u="sng" dirty="0"/>
              <a:t>10</a:t>
            </a:r>
            <a:r>
              <a:rPr lang="ru-RU" sz="3200" i="1" dirty="0"/>
              <a:t>  </a:t>
            </a:r>
            <a:r>
              <a:rPr lang="ru-RU" sz="2800" i="1" dirty="0"/>
              <a:t>(2017 г.-10)</a:t>
            </a:r>
          </a:p>
          <a:p>
            <a:pPr eaLnBrk="0" hangingPunct="0">
              <a:defRPr/>
            </a:pPr>
            <a:endParaRPr lang="ru-RU" sz="2800" b="1" i="1" dirty="0"/>
          </a:p>
          <a:p>
            <a:pPr eaLnBrk="0" hangingPunct="0">
              <a:defRPr/>
            </a:pP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</a:rPr>
              <a:t>Сред. оценка – </a:t>
            </a:r>
            <a:r>
              <a:rPr lang="ru-RU" sz="3600" b="1" i="1" u="sng" dirty="0">
                <a:solidFill>
                  <a:schemeClr val="accent5">
                    <a:lumMod val="75000"/>
                  </a:schemeClr>
                </a:solidFill>
              </a:rPr>
              <a:t>3,88  </a:t>
            </a: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</a:rPr>
              <a:t>         </a:t>
            </a:r>
            <a:r>
              <a:rPr lang="ru-RU" sz="3200" i="1" dirty="0"/>
              <a:t>(2017 -</a:t>
            </a:r>
            <a:r>
              <a:rPr lang="ru-RU" sz="3200" i="1" u="sng" dirty="0"/>
              <a:t>3,6)</a:t>
            </a:r>
            <a:r>
              <a:rPr lang="ru-RU" sz="3200" i="1" dirty="0"/>
              <a:t>    </a:t>
            </a: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</a:rPr>
              <a:t>качество –   </a:t>
            </a:r>
            <a:r>
              <a:rPr lang="ru-RU" sz="3600" b="1" i="1" u="sng" dirty="0">
                <a:solidFill>
                  <a:schemeClr val="accent5">
                    <a:lumMod val="75000"/>
                  </a:schemeClr>
                </a:solidFill>
              </a:rPr>
              <a:t>68 %</a:t>
            </a: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r>
              <a:rPr lang="ru-RU" sz="3200" i="1" dirty="0">
                <a:solidFill>
                  <a:prstClr val="black"/>
                </a:solidFill>
              </a:rPr>
              <a:t>(2017 -</a:t>
            </a:r>
            <a:r>
              <a:rPr lang="ru-RU" sz="3200" i="1" u="sng" dirty="0"/>
              <a:t>50 %)</a:t>
            </a:r>
          </a:p>
          <a:p>
            <a:pPr eaLnBrk="0" hangingPunct="0">
              <a:defRPr/>
            </a:pP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Регион</a:t>
            </a:r>
            <a:r>
              <a:rPr lang="ru-RU" sz="3200" b="1" i="1" dirty="0"/>
              <a:t>  </a:t>
            </a:r>
            <a:r>
              <a:rPr lang="ru-RU" sz="4000" b="1" i="1" dirty="0"/>
              <a:t>– </a:t>
            </a:r>
            <a:r>
              <a:rPr lang="ru-RU" sz="4000" b="1" i="1" u="sng" dirty="0">
                <a:solidFill>
                  <a:schemeClr val="accent6">
                    <a:lumMod val="50000"/>
                  </a:schemeClr>
                </a:solidFill>
              </a:rPr>
              <a:t>53,71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/>
              <a:t>                     </a:t>
            </a:r>
            <a:r>
              <a:rPr lang="ru-RU" sz="2800" b="1" i="1" dirty="0"/>
              <a:t>(2017 г-  50,3) </a:t>
            </a:r>
          </a:p>
          <a:p>
            <a:pPr eaLnBrk="0" hangingPunct="0">
              <a:defRPr/>
            </a:pPr>
            <a:r>
              <a:rPr lang="ru-RU" sz="3200" b="1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21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i="1" dirty="0" smtClean="0">
                <a:solidFill>
                  <a:schemeClr val="tx1"/>
                </a:solidFill>
              </a:rPr>
              <a:t>Математика - профиль</a:t>
            </a:r>
          </a:p>
        </p:txBody>
      </p:sp>
      <p:graphicFrame>
        <p:nvGraphicFramePr>
          <p:cNvPr id="42046" name="Group 62"/>
          <p:cNvGraphicFramePr>
            <a:graphicFrameLocks noGrp="1"/>
          </p:cNvGraphicFramePr>
          <p:nvPr>
            <p:ph type="tbl" idx="1"/>
          </p:nvPr>
        </p:nvGraphicFramePr>
        <p:xfrm>
          <a:off x="179388" y="1123950"/>
          <a:ext cx="8856662" cy="5097462"/>
        </p:xfrm>
        <a:graphic>
          <a:graphicData uri="http://schemas.openxmlformats.org/drawingml/2006/table">
            <a:tbl>
              <a:tblPr/>
              <a:tblGrid>
                <a:gridCol w="2736290"/>
                <a:gridCol w="1296080"/>
                <a:gridCol w="1295954"/>
                <a:gridCol w="1224074"/>
                <a:gridCol w="1152195"/>
                <a:gridCol w="1152069"/>
              </a:tblGrid>
              <a:tr h="896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2017/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marL="91436" marR="91436" marT="45682" marB="456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псш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ждр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Кры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лово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Дом ново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Друж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ба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участников</a:t>
                      </a:r>
                    </a:p>
                  </a:txBody>
                  <a:tcPr marL="91436" marR="91436" marT="45682" marB="456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35,71%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50 %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50%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40 %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Ср. балл</a:t>
                      </a:r>
                    </a:p>
                  </a:txBody>
                  <a:tcPr marL="91436" marR="91436" marT="45682" marB="456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45,42/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50,4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57,86/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60,86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44,6/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49,75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44,5/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45,5/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Ср.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перв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балл</a:t>
                      </a:r>
                    </a:p>
                  </a:txBody>
                  <a:tcPr marL="91436" marR="91436" marT="45682" marB="456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9,17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11,43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9,43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высш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первич.балл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682" marB="456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низш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первич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балл</a:t>
                      </a:r>
                    </a:p>
                  </a:txBody>
                  <a:tcPr marL="91436" marR="91436" marT="45682" marB="456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Сред. оценка </a:t>
                      </a:r>
                    </a:p>
                  </a:txBody>
                  <a:tcPr marL="91436" marR="91436" marT="45682" marB="456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/3,6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3,71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 4,43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3,6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/3,5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 3,57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3,5/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</a:t>
                      </a:r>
                    </a:p>
                  </a:txBody>
                  <a:tcPr marL="91436" marR="91436" marT="45682" marB="456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41,7/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71,43/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50/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57,14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50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/100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987851"/>
      </p:ext>
    </p:extLst>
  </p:cSld>
  <p:clrMapOvr>
    <a:masterClrMapping/>
  </p:clrMapOvr>
  <p:transition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i="1" dirty="0" smtClean="0">
                <a:solidFill>
                  <a:schemeClr val="tx1"/>
                </a:solidFill>
              </a:rPr>
              <a:t>Рейтинг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3200" b="0" i="1" dirty="0" smtClean="0">
                <a:solidFill>
                  <a:schemeClr val="tx1"/>
                </a:solidFill>
              </a:rPr>
              <a:t>(мат. </a:t>
            </a:r>
            <a:r>
              <a:rPr lang="ru-RU" sz="3200" b="0" i="1" dirty="0">
                <a:solidFill>
                  <a:schemeClr val="tx1"/>
                </a:solidFill>
              </a:rPr>
              <a:t>п</a:t>
            </a:r>
            <a:r>
              <a:rPr lang="ru-RU" sz="3200" b="0" i="1" dirty="0" smtClean="0">
                <a:solidFill>
                  <a:schemeClr val="tx1"/>
                </a:solidFill>
              </a:rPr>
              <a:t>роф.) </a:t>
            </a:r>
            <a:r>
              <a:rPr lang="ru-RU" sz="4000" dirty="0" smtClean="0">
                <a:solidFill>
                  <a:srgbClr val="0000FF"/>
                </a:solidFill>
              </a:rPr>
              <a:t>2018</a:t>
            </a:r>
            <a:r>
              <a:rPr lang="ru-RU" sz="4000" dirty="0" smtClean="0">
                <a:solidFill>
                  <a:schemeClr val="tx1"/>
                </a:solidFill>
              </a:rPr>
              <a:t>/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2017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-1192213" y="473075"/>
          <a:ext cx="11439526" cy="902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35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7544" y="260648"/>
            <a:ext cx="8208912" cy="1139825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>
                <a:solidFill>
                  <a:schemeClr val="tx1"/>
                </a:solidFill>
              </a:rPr>
              <a:t>Русский язык</a:t>
            </a:r>
            <a:endParaRPr lang="ru-RU" i="1" dirty="0" smtClean="0">
              <a:solidFill>
                <a:schemeClr val="hlink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600200"/>
            <a:ext cx="878522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hlink"/>
                </a:solidFill>
              </a:rPr>
              <a:t>  </a:t>
            </a:r>
            <a:r>
              <a:rPr lang="ru-RU" sz="3200" b="1" i="1" dirty="0" smtClean="0">
                <a:solidFill>
                  <a:schemeClr val="tx1"/>
                </a:solidFill>
              </a:rPr>
              <a:t>Средний балл по району </a:t>
            </a:r>
            <a:r>
              <a:rPr lang="ru-RU" b="1" dirty="0" smtClean="0">
                <a:solidFill>
                  <a:schemeClr val="tx1"/>
                </a:solidFill>
              </a:rPr>
              <a:t>–  </a:t>
            </a:r>
            <a:r>
              <a:rPr lang="ru-RU" sz="3600" b="1" i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70,29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sz="3600" b="1" u="sng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</a:rPr>
              <a:t>(2017 г - 65,45)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</a:rPr>
              <a:t> Средний первичный балл  </a:t>
            </a:r>
            <a:r>
              <a:rPr lang="ru-RU" sz="2800" b="1" dirty="0" smtClean="0">
                <a:solidFill>
                  <a:schemeClr val="tx1"/>
                </a:solidFill>
              </a:rPr>
              <a:t>- 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u="sng" dirty="0" smtClean="0">
                <a:solidFill>
                  <a:schemeClr val="tx1"/>
                </a:solidFill>
              </a:rPr>
              <a:t>42,145 </a:t>
            </a:r>
            <a:r>
              <a:rPr lang="ru-RU" sz="3600" b="1" dirty="0" smtClean="0">
                <a:solidFill>
                  <a:schemeClr val="tx1"/>
                </a:solidFill>
              </a:rPr>
              <a:t>                </a:t>
            </a:r>
            <a:r>
              <a:rPr lang="ru-RU" sz="2800" b="1" i="1" dirty="0" smtClean="0">
                <a:solidFill>
                  <a:schemeClr val="tx1"/>
                </a:solidFill>
              </a:rPr>
              <a:t>(2017 г – 39 б)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ср. оценка – 4,43          качество – 91,66 %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Средний балл по региону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sz="2800" b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b="1" u="sng" dirty="0" smtClean="0">
                <a:solidFill>
                  <a:schemeClr val="bg2">
                    <a:lumMod val="25000"/>
                  </a:schemeClr>
                </a:solidFill>
              </a:rPr>
              <a:t>70,47</a:t>
            </a:r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</a:t>
            </a:r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i="1" dirty="0" smtClean="0">
                <a:solidFill>
                  <a:schemeClr val="tx1"/>
                </a:solidFill>
              </a:rPr>
              <a:t>(2017 г.-67,64)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5193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630237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Русский  язык</a:t>
            </a:r>
          </a:p>
        </p:txBody>
      </p:sp>
      <p:graphicFrame>
        <p:nvGraphicFramePr>
          <p:cNvPr id="46142" name="Group 62"/>
          <p:cNvGraphicFramePr>
            <a:graphicFrameLocks noGrp="1"/>
          </p:cNvGraphicFramePr>
          <p:nvPr>
            <p:ph type="tbl" idx="1"/>
          </p:nvPr>
        </p:nvGraphicFramePr>
        <p:xfrm>
          <a:off x="179388" y="981075"/>
          <a:ext cx="8642349" cy="6064252"/>
        </p:xfrm>
        <a:graphic>
          <a:graphicData uri="http://schemas.openxmlformats.org/drawingml/2006/table">
            <a:tbl>
              <a:tblPr/>
              <a:tblGrid>
                <a:gridCol w="3024822"/>
                <a:gridCol w="1223650"/>
                <a:gridCol w="1008957"/>
                <a:gridCol w="1223291"/>
                <a:gridCol w="1080120"/>
                <a:gridCol w="1081509"/>
              </a:tblGrid>
              <a:tr h="1184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2017/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2018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</a:p>
                  </a:txBody>
                  <a:tcPr marL="91456" marR="9145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псш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ждр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Кры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лово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ново</a:t>
                      </a: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Друж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</a:t>
                      </a: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участников</a:t>
                      </a:r>
                    </a:p>
                  </a:txBody>
                  <a:tcPr marL="91456" marR="9145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Ср.балл</a:t>
                      </a:r>
                    </a:p>
                  </a:txBody>
                  <a:tcPr marL="91456" marR="9145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69,57/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67,85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66,42/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75,07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62/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71,25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63,56/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64,85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60,67/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69,8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Ср.перв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балл</a:t>
                      </a:r>
                    </a:p>
                  </a:txBody>
                  <a:tcPr marL="91456" marR="9145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42,14/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40,43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39,33/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45,36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36,5/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42,87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36,86</a:t>
                      </a: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34,33/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41,4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высш.перв.балл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52/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94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низш.перв.балл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Ср. оценка</a:t>
                      </a:r>
                    </a:p>
                  </a:txBody>
                  <a:tcPr marL="91456" marR="9145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4,3/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4,14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4,64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3,82/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4,38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3,9/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3,86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3,67/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1412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качество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100/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85,71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75/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92,86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54,55/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87,5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88,9/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85,71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33,33/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20656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i="1" dirty="0" smtClean="0">
                <a:solidFill>
                  <a:schemeClr val="tx1"/>
                </a:solidFill>
              </a:rPr>
              <a:t>Рейтинг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3200" b="0" i="1" dirty="0" smtClean="0">
                <a:solidFill>
                  <a:schemeClr val="tx1"/>
                </a:solidFill>
              </a:rPr>
              <a:t>(русский язык) </a:t>
            </a:r>
            <a:r>
              <a:rPr lang="ru-RU" sz="4000" dirty="0" smtClean="0">
                <a:solidFill>
                  <a:srgbClr val="0000FF"/>
                </a:solidFill>
              </a:rPr>
              <a:t>2018</a:t>
            </a:r>
            <a:r>
              <a:rPr lang="ru-RU" sz="4000" dirty="0" smtClean="0">
                <a:solidFill>
                  <a:schemeClr val="tx1"/>
                </a:solidFill>
              </a:rPr>
              <a:t>/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2017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-1192213" y="473075"/>
          <a:ext cx="11439526" cy="902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31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 bwMode="auto">
          <a:xfrm>
            <a:off x="636588" y="150813"/>
            <a:ext cx="7886700" cy="3873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400" smtClean="0">
                <a:solidFill>
                  <a:schemeClr val="tx1"/>
                </a:solidFill>
                <a:effectLst/>
              </a:rPr>
              <a:t>Результаты ЕГЭ по русскому языку и математике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34938" y="908050"/>
          <a:ext cx="8758238" cy="54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670"/>
                <a:gridCol w="927213"/>
                <a:gridCol w="1041357"/>
                <a:gridCol w="1213380"/>
                <a:gridCol w="1093246"/>
                <a:gridCol w="956288"/>
                <a:gridCol w="1191084"/>
              </a:tblGrid>
              <a:tr h="12496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Наименование</a:t>
                      </a:r>
                    </a:p>
                    <a:p>
                      <a:pPr algn="ctr"/>
                      <a:r>
                        <a:rPr lang="ru-RU" sz="1900" dirty="0" smtClean="0"/>
                        <a:t>учреждения</a:t>
                      </a: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Русский язык </a:t>
                      </a:r>
                    </a:p>
                    <a:p>
                      <a:pPr algn="ctr"/>
                      <a:r>
                        <a:rPr lang="ru-RU" sz="1900" dirty="0" smtClean="0"/>
                        <a:t> (ср. балл)</a:t>
                      </a:r>
                    </a:p>
                    <a:p>
                      <a:pPr algn="ctr"/>
                      <a:endParaRPr lang="ru-RU" sz="1900" dirty="0"/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/>
                        <a:t>Математика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(ср. балл)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900" b="1" dirty="0"/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9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802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</a:t>
                      </a:r>
                    </a:p>
                    <a:p>
                      <a:pPr algn="ctr"/>
                      <a:endParaRPr lang="ru-RU" sz="2400" b="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802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endParaRPr lang="ru-RU" sz="24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802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endParaRPr lang="ru-RU" sz="2400" b="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802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802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802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8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Правдинск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70,81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69,57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67,85</a:t>
                      </a:r>
                      <a:endParaRPr lang="ru-RU" sz="2400" dirty="0"/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45,42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50,4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718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Железнодорожный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70,53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66,42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75,07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59,14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57,86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60,86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718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Крылово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65,22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71,25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36,28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49,75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718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Домново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57,88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63,56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64,85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47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718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Дружба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60,67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69,8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22,75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63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01022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Правдинский  ГО</a:t>
                      </a:r>
                    </a:p>
                    <a:p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68,55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65,45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70,29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45,88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47,84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53,28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76" marR="6857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21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D3A23-B396-492D-9278-98840002A390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681038"/>
            <a:ext cx="6588125" cy="1079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контингента обучающихся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23825" y="2565400"/>
            <a:ext cx="88582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203" tIns="0" rIns="42203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273050" algn="l"/>
              </a:tabLst>
              <a:defRPr sz="3200">
                <a:solidFill>
                  <a:srgbClr val="604A7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73050" algn="l"/>
              </a:tabLst>
              <a:defRPr sz="2800">
                <a:solidFill>
                  <a:srgbClr val="604A7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73050" algn="l"/>
              </a:tabLst>
              <a:defRPr sz="2400">
                <a:solidFill>
                  <a:srgbClr val="604A7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73050" algn="l"/>
              </a:tabLst>
              <a:defRPr sz="2000">
                <a:solidFill>
                  <a:srgbClr val="7030A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73050" algn="l"/>
              </a:tabLst>
              <a:defRPr sz="2000">
                <a:solidFill>
                  <a:srgbClr val="7030A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73050" algn="l"/>
              </a:tabLst>
              <a:defRPr sz="2000">
                <a:solidFill>
                  <a:srgbClr val="7030A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73050" algn="l"/>
              </a:tabLst>
              <a:defRPr sz="2000">
                <a:solidFill>
                  <a:srgbClr val="7030A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73050" algn="l"/>
              </a:tabLst>
              <a:defRPr sz="2000">
                <a:solidFill>
                  <a:srgbClr val="7030A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73050" algn="l"/>
              </a:tabLst>
              <a:defRPr sz="2000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Классов – </a:t>
            </a:r>
            <a:r>
              <a:rPr lang="ru-RU" altLang="ru-RU" sz="36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11</a:t>
            </a:r>
            <a:endParaRPr lang="ru-RU" altLang="ru-RU" sz="3600" b="1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2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Общее количество учеников - </a:t>
            </a:r>
            <a:r>
              <a:rPr lang="ru-RU" altLang="ru-RU" sz="36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209</a:t>
            </a:r>
            <a:endParaRPr lang="ru-RU" altLang="ru-RU" sz="3600" b="1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2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Обучаются на дому – </a:t>
            </a:r>
            <a:r>
              <a:rPr lang="ru-RU" altLang="ru-RU" sz="36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1</a:t>
            </a:r>
            <a:endParaRPr lang="ru-RU" altLang="ru-RU" sz="3600" b="1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2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Средняя </a:t>
            </a:r>
            <a:r>
              <a:rPr lang="ru-RU" altLang="ru-RU" sz="3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наполняемость классов </a:t>
            </a:r>
            <a:r>
              <a:rPr lang="ru-RU" altLang="ru-RU" sz="36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-20 человек</a:t>
            </a:r>
            <a:endParaRPr lang="ru-RU" altLang="ru-RU" sz="36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9800" y="339725"/>
            <a:ext cx="1847850" cy="178592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3568" y="198438"/>
            <a:ext cx="8280920" cy="78229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i="1" u="sng" dirty="0" smtClean="0"/>
              <a:t/>
            </a:r>
            <a:br>
              <a:rPr lang="ru-RU" sz="4000" i="1" u="sng" dirty="0" smtClean="0"/>
            </a:br>
            <a:r>
              <a:rPr lang="ru-RU" sz="4000" i="1" u="sng" dirty="0"/>
              <a:t/>
            </a:r>
            <a:br>
              <a:rPr lang="ru-RU" sz="4000" i="1" u="sng" dirty="0"/>
            </a:br>
            <a:r>
              <a:rPr lang="ru-RU" sz="4000" i="1" u="sng" dirty="0" smtClean="0"/>
              <a:t/>
            </a:r>
            <a:br>
              <a:rPr lang="ru-RU" sz="4000" i="1" u="sng" dirty="0" smtClean="0"/>
            </a:br>
            <a:r>
              <a:rPr lang="ru-RU" sz="4000" i="1" u="sng" dirty="0"/>
              <a:t/>
            </a:r>
            <a:br>
              <a:rPr lang="ru-RU" sz="4000" i="1" u="sng" dirty="0"/>
            </a:br>
            <a:r>
              <a:rPr lang="ru-RU" sz="4000" i="1" u="sng" dirty="0" smtClean="0"/>
              <a:t/>
            </a:r>
            <a:br>
              <a:rPr lang="ru-RU" sz="4000" i="1" u="sng" dirty="0" smtClean="0"/>
            </a:br>
            <a:r>
              <a:rPr lang="ru-RU" sz="4000" i="1" u="sng" dirty="0"/>
              <a:t/>
            </a:r>
            <a:br>
              <a:rPr lang="ru-RU" sz="4000" i="1" u="sng" dirty="0"/>
            </a:br>
            <a:r>
              <a:rPr lang="ru-RU" sz="4000" i="1" u="sng" dirty="0" smtClean="0"/>
              <a:t/>
            </a:r>
            <a:br>
              <a:rPr lang="ru-RU" sz="4000" i="1" u="sng" dirty="0" smtClean="0"/>
            </a:br>
            <a:r>
              <a:rPr lang="ru-RU" sz="4000" i="1" u="sng" dirty="0" smtClean="0"/>
              <a:t> ОБЩЕСТВОЗНАНИЕ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</a:rPr>
              <a:t>средний балл  </a:t>
            </a:r>
            <a:r>
              <a:rPr lang="ru-RU" sz="2800" i="1" dirty="0" smtClean="0">
                <a:solidFill>
                  <a:schemeClr val="tx1"/>
                </a:solidFill>
              </a:rPr>
              <a:t>- 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55,32</a:t>
            </a:r>
            <a:r>
              <a:rPr lang="ru-RU" sz="3200" i="1" dirty="0" smtClean="0">
                <a:solidFill>
                  <a:schemeClr val="tx1"/>
                </a:solidFill>
              </a:rPr>
              <a:t>     </a:t>
            </a:r>
            <a:r>
              <a:rPr lang="ru-RU" sz="2800" i="1" dirty="0" smtClean="0">
                <a:solidFill>
                  <a:schemeClr val="tx1"/>
                </a:solidFill>
              </a:rPr>
              <a:t>(2017 г – 50,3)</a:t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</a:rPr>
              <a:t>ср. первичный балл </a:t>
            </a:r>
            <a:r>
              <a:rPr lang="ru-RU" sz="2800" i="1" dirty="0" smtClean="0">
                <a:solidFill>
                  <a:schemeClr val="tx1"/>
                </a:solidFill>
              </a:rPr>
              <a:t>– </a:t>
            </a:r>
            <a:r>
              <a:rPr lang="ru-RU" sz="3200" i="1" dirty="0" smtClean="0">
                <a:solidFill>
                  <a:srgbClr val="C00000"/>
                </a:solidFill>
              </a:rPr>
              <a:t>32,82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(</a:t>
            </a:r>
            <a:r>
              <a:rPr lang="ru-RU" sz="2400" i="1" dirty="0" smtClean="0">
                <a:solidFill>
                  <a:schemeClr val="tx1"/>
                </a:solidFill>
              </a:rPr>
              <a:t>2017 г -27)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ср. оценка – 3,85        </a:t>
            </a:r>
            <a:r>
              <a:rPr lang="ru-RU" sz="2800" i="1" dirty="0" smtClean="0">
                <a:solidFill>
                  <a:prstClr val="black"/>
                </a:solidFill>
              </a:rPr>
              <a:t>(</a:t>
            </a:r>
            <a:r>
              <a:rPr lang="ru-RU" sz="2800" i="1" dirty="0">
                <a:solidFill>
                  <a:prstClr val="black"/>
                </a:solidFill>
              </a:rPr>
              <a:t>2017 г </a:t>
            </a:r>
            <a:r>
              <a:rPr lang="ru-RU" sz="2800" i="1" dirty="0" smtClean="0">
                <a:solidFill>
                  <a:prstClr val="black"/>
                </a:solidFill>
              </a:rPr>
              <a:t>– 3)</a:t>
            </a:r>
            <a:r>
              <a:rPr lang="ru-RU" sz="3200" i="1" dirty="0" smtClean="0">
                <a:solidFill>
                  <a:srgbClr val="C00000"/>
                </a:solidFill>
              </a:rPr>
              <a:t>  качество – 46,43 %      </a:t>
            </a:r>
            <a:r>
              <a:rPr lang="ru-RU" sz="2800" i="1" dirty="0" smtClean="0">
                <a:solidFill>
                  <a:prstClr val="black"/>
                </a:solidFill>
              </a:rPr>
              <a:t>  (</a:t>
            </a:r>
            <a:r>
              <a:rPr lang="ru-RU" sz="2800" i="1" dirty="0">
                <a:solidFill>
                  <a:prstClr val="black"/>
                </a:solidFill>
              </a:rPr>
              <a:t>2017 г </a:t>
            </a:r>
            <a:r>
              <a:rPr lang="ru-RU" sz="2800" i="1" dirty="0" smtClean="0">
                <a:solidFill>
                  <a:prstClr val="black"/>
                </a:solidFill>
              </a:rPr>
              <a:t>– 34,28)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</a:rPr>
              <a:t>%  не преодолевших минимум -  17,86</a:t>
            </a: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4000" i="1" u="sng" dirty="0" smtClean="0">
                <a:solidFill>
                  <a:schemeClr val="bg2">
                    <a:lumMod val="25000"/>
                  </a:schemeClr>
                </a:solidFill>
              </a:rPr>
              <a:t>регион</a:t>
            </a:r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i="1" u="sng" dirty="0" smtClean="0">
                <a:solidFill>
                  <a:schemeClr val="bg2">
                    <a:lumMod val="25000"/>
                  </a:schemeClr>
                </a:solidFill>
              </a:rPr>
              <a:t>59,01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         </a:t>
            </a:r>
            <a:r>
              <a:rPr lang="ru-RU" sz="2800" i="1" dirty="0" smtClean="0">
                <a:solidFill>
                  <a:schemeClr val="tx1"/>
                </a:solidFill>
              </a:rPr>
              <a:t>(2017 -58)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-1400175" y="5449888"/>
          <a:ext cx="12954000" cy="676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68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630238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i="1" dirty="0" smtClean="0">
                <a:solidFill>
                  <a:schemeClr val="tx1"/>
                </a:solidFill>
              </a:rPr>
              <a:t>обществознание</a:t>
            </a:r>
          </a:p>
        </p:txBody>
      </p:sp>
      <p:graphicFrame>
        <p:nvGraphicFramePr>
          <p:cNvPr id="52286" name="Group 62"/>
          <p:cNvGraphicFramePr>
            <a:graphicFrameLocks noGrp="1"/>
          </p:cNvGraphicFramePr>
          <p:nvPr>
            <p:ph type="tbl" idx="1"/>
          </p:nvPr>
        </p:nvGraphicFramePr>
        <p:xfrm>
          <a:off x="179388" y="877888"/>
          <a:ext cx="8785224" cy="5756308"/>
        </p:xfrm>
        <a:graphic>
          <a:graphicData uri="http://schemas.openxmlformats.org/drawingml/2006/table">
            <a:tbl>
              <a:tblPr/>
              <a:tblGrid>
                <a:gridCol w="2880486"/>
                <a:gridCol w="1296162"/>
                <a:gridCol w="1152144"/>
                <a:gridCol w="1224153"/>
                <a:gridCol w="1080135"/>
                <a:gridCol w="1152144"/>
              </a:tblGrid>
              <a:tr h="896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2017/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marL="91442" marR="9144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псш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ждр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кры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лово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дом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ново</a:t>
                      </a: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Друж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ба</a:t>
                      </a: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участников</a:t>
                      </a:r>
                    </a:p>
                  </a:txBody>
                  <a:tcPr marL="91442" marR="9144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42,86%</a:t>
                      </a: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                     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87,5%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57,14%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Ср.балл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51.71/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49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48/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62,43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47,57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49/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59,5</a:t>
                      </a: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53,67/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61,75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Ср.первичный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балл</a:t>
                      </a:r>
                    </a:p>
                  </a:txBody>
                  <a:tcPr marL="91442" marR="9144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28.14/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27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24,43/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38,43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28,67/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26,86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25,57/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36,5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29,67/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высш.первич.балл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низш.первич.балл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Ср.оценка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кач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2017/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2018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3/28,6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3,7/33,3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3/28,6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4/57,1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3/66,6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2,9/14,3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3/14,3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4/75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3/33,3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3,75/75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 набрали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миним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1442" marR="9144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1/-</a:t>
                      </a: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1/-</a:t>
                      </a: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2600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1520" y="116632"/>
            <a:ext cx="8713093" cy="72008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400" i="1" dirty="0" smtClean="0"/>
              <a:t>Физика 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</a:t>
            </a:r>
            <a:r>
              <a:rPr lang="ru-RU" sz="3200" i="1" dirty="0" smtClean="0">
                <a:solidFill>
                  <a:schemeClr val="tx1"/>
                </a:solidFill>
              </a:rPr>
              <a:t>редний балл </a:t>
            </a:r>
            <a:r>
              <a:rPr lang="ru-RU" sz="2800" i="1" dirty="0" smtClean="0">
                <a:solidFill>
                  <a:schemeClr val="tx1"/>
                </a:solidFill>
              </a:rPr>
              <a:t>– 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   49,285         </a:t>
            </a:r>
            <a:r>
              <a:rPr lang="ru-RU" sz="2400" i="1" dirty="0" smtClean="0">
                <a:solidFill>
                  <a:schemeClr val="tx1"/>
                </a:solidFill>
              </a:rPr>
              <a:t>(2017 г - 51)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3200" i="1" dirty="0">
                <a:solidFill>
                  <a:schemeClr val="tx1"/>
                </a:solidFill>
              </a:rPr>
              <a:t>С</a:t>
            </a:r>
            <a:r>
              <a:rPr lang="ru-RU" sz="3200" i="1" dirty="0" smtClean="0">
                <a:solidFill>
                  <a:schemeClr val="tx1"/>
                </a:solidFill>
              </a:rPr>
              <a:t>редний первичный балл </a:t>
            </a:r>
            <a:r>
              <a:rPr lang="ru-RU" sz="2800" i="1" dirty="0" smtClean="0">
                <a:solidFill>
                  <a:schemeClr val="tx1"/>
                </a:solidFill>
              </a:rPr>
              <a:t>– </a:t>
            </a:r>
            <a:r>
              <a:rPr lang="ru-RU" sz="2800" i="1" u="sng" dirty="0" smtClean="0">
                <a:solidFill>
                  <a:schemeClr val="accent6">
                    <a:lumMod val="75000"/>
                  </a:schemeClr>
                </a:solidFill>
              </a:rPr>
              <a:t>19    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(2017 г – 23) 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ср. оценка – 3,29               </a:t>
            </a:r>
            <a:r>
              <a:rPr lang="ru-RU" sz="2400" i="1" dirty="0" smtClean="0">
                <a:solidFill>
                  <a:prstClr val="black"/>
                </a:solidFill>
              </a:rPr>
              <a:t>(</a:t>
            </a:r>
            <a:r>
              <a:rPr lang="ru-RU" sz="2400" i="1" dirty="0">
                <a:solidFill>
                  <a:prstClr val="black"/>
                </a:solidFill>
              </a:rPr>
              <a:t>2017 г – </a:t>
            </a:r>
            <a:r>
              <a:rPr lang="ru-RU" sz="2400" i="1" dirty="0" smtClean="0">
                <a:solidFill>
                  <a:prstClr val="black"/>
                </a:solidFill>
              </a:rPr>
              <a:t>3,3</a:t>
            </a:r>
            <a:r>
              <a:rPr lang="ru-RU" sz="2400" i="1" dirty="0">
                <a:solidFill>
                  <a:prstClr val="black"/>
                </a:solidFill>
              </a:rPr>
              <a:t>)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качество – 28,57%            </a:t>
            </a:r>
            <a:r>
              <a:rPr lang="ru-RU" sz="2400" i="1" dirty="0" smtClean="0">
                <a:solidFill>
                  <a:prstClr val="black"/>
                </a:solidFill>
              </a:rPr>
              <a:t>(</a:t>
            </a:r>
            <a:r>
              <a:rPr lang="ru-RU" sz="2400" i="1" dirty="0">
                <a:solidFill>
                  <a:prstClr val="black"/>
                </a:solidFill>
              </a:rPr>
              <a:t>2017 г – </a:t>
            </a:r>
            <a:r>
              <a:rPr lang="ru-RU" sz="2400" i="1" dirty="0" smtClean="0">
                <a:solidFill>
                  <a:prstClr val="black"/>
                </a:solidFill>
              </a:rPr>
              <a:t>30 %)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tx1"/>
                </a:solidFill>
              </a:rPr>
              <a:t/>
            </a:r>
            <a:br>
              <a:rPr lang="ru-RU" sz="3600" i="1" dirty="0" smtClean="0">
                <a:solidFill>
                  <a:schemeClr val="tx1"/>
                </a:solidFill>
              </a:rPr>
            </a:b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РЕГИОН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-  54,06                  </a:t>
            </a:r>
            <a:r>
              <a:rPr lang="ru-RU" sz="2800" i="1" dirty="0" smtClean="0">
                <a:solidFill>
                  <a:schemeClr val="tx1"/>
                </a:solidFill>
              </a:rPr>
              <a:t>(2017 г - 53,39)</a:t>
            </a:r>
            <a:endParaRPr lang="ru-RU" sz="40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1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630238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i="1" dirty="0" smtClean="0">
                <a:solidFill>
                  <a:schemeClr val="tx1"/>
                </a:solidFill>
              </a:rPr>
              <a:t>физика</a:t>
            </a:r>
          </a:p>
        </p:txBody>
      </p:sp>
      <p:graphicFrame>
        <p:nvGraphicFramePr>
          <p:cNvPr id="104508" name="Group 60"/>
          <p:cNvGraphicFramePr>
            <a:graphicFrameLocks noGrp="1"/>
          </p:cNvGraphicFramePr>
          <p:nvPr>
            <p:ph idx="4294967295"/>
          </p:nvPr>
        </p:nvGraphicFramePr>
        <p:xfrm>
          <a:off x="250825" y="1196975"/>
          <a:ext cx="8281988" cy="5143499"/>
        </p:xfrm>
        <a:graphic>
          <a:graphicData uri="http://schemas.openxmlformats.org/drawingml/2006/table">
            <a:tbl>
              <a:tblPr/>
              <a:tblGrid>
                <a:gridCol w="3241066"/>
                <a:gridCol w="1584382"/>
                <a:gridCol w="1728270"/>
                <a:gridCol w="1728270"/>
              </a:tblGrid>
              <a:tr h="822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2017/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marL="91457" marR="91457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Прав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динск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ждр</a:t>
                      </a: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домново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участников</a:t>
                      </a:r>
                    </a:p>
                  </a:txBody>
                  <a:tcPr marL="91457" marR="91457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                                        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14,29 %</a:t>
                      </a: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14,29%</a:t>
                      </a: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42,86 %</a:t>
                      </a: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 балл</a:t>
                      </a:r>
                    </a:p>
                  </a:txBody>
                  <a:tcPr marL="91457" marR="91457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50,75/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51,33/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51,5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Ср.перв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балл</a:t>
                      </a:r>
                    </a:p>
                  </a:txBody>
                  <a:tcPr marL="91457" marR="91457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22,75/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23,5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высш.первич.балл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низш.первич.балл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Ср.оценка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/качество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2017/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2018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3/25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3/0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3,3/33,3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3,5/50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3/0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3,33/33,33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 набрали минимум</a:t>
                      </a:r>
                    </a:p>
                  </a:txBody>
                  <a:tcPr marL="91457" marR="91457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57" marR="91457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84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214422"/>
            <a:ext cx="8858312" cy="423863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Продолжить планомерную работу по повышению качества знаний обучающихся.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Продолжить совершенствование системы контроля за слабоуспевающими учащимися, и учащимися,   систематически пропускающими занятия по неуважительной причине;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Продолжить реализацию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предпрофильного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обучения в 9-х классах с ориентацией учащихся на профильное обучение;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Активизировать работу учителей-предметников по разработке новых программ элективных, предметных и ориентационных курсов в рамках профиля 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предпрофиля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Активизировать работу с одаренными учащимися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Поставить на особый контроль подготовку к ГИА в течение всего </a:t>
            </a:r>
            <a:r>
              <a:rPr lang="ru-RU" sz="2000" b="1" smtClean="0">
                <a:solidFill>
                  <a:srgbClr val="000066"/>
                </a:solidFill>
                <a:latin typeface="+mn-lt"/>
              </a:rPr>
              <a:t>учебного </a:t>
            </a:r>
            <a:r>
              <a:rPr lang="ru-RU" sz="2000" b="1" smtClean="0">
                <a:solidFill>
                  <a:srgbClr val="000066"/>
                </a:solidFill>
                <a:latin typeface="+mn-lt"/>
              </a:rPr>
              <a:t>года</a:t>
            </a:r>
            <a:r>
              <a:rPr lang="ru-RU" sz="20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548680"/>
            <a:ext cx="8507412" cy="6334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Задачи на 2018-2019 учебный год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5821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altLang="ru-RU" sz="2000" dirty="0" smtClean="0"/>
              <a:t>						</a:t>
            </a:r>
          </a:p>
          <a:p>
            <a:pPr algn="r">
              <a:buFont typeface="Arial" charset="0"/>
              <a:buNone/>
            </a:pPr>
            <a:endParaRPr lang="ru-RU" altLang="ru-RU" sz="2800" b="1" dirty="0" smtClean="0">
              <a:solidFill>
                <a:srgbClr val="C00000"/>
              </a:solidFill>
            </a:endParaRPr>
          </a:p>
          <a:p>
            <a:pPr algn="r">
              <a:buFont typeface="Arial" charset="0"/>
              <a:buNone/>
            </a:pPr>
            <a:endParaRPr lang="ru-RU" altLang="ru-RU" sz="2800" b="1" dirty="0" smtClean="0">
              <a:solidFill>
                <a:srgbClr val="C00000"/>
              </a:solidFill>
            </a:endParaRPr>
          </a:p>
          <a:p>
            <a:pPr algn="r">
              <a:buFont typeface="Arial" charset="0"/>
              <a:buNone/>
            </a:pPr>
            <a:endParaRPr lang="ru-RU" altLang="ru-RU" sz="2800" b="1" dirty="0" smtClean="0">
              <a:solidFill>
                <a:srgbClr val="C00000"/>
              </a:solidFill>
            </a:endParaRPr>
          </a:p>
          <a:p>
            <a:pPr algn="r">
              <a:buFont typeface="Arial" charset="0"/>
              <a:buNone/>
            </a:pPr>
            <a:r>
              <a:rPr lang="ru-RU" altLang="ru-RU" sz="2800" b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r">
              <a:buFont typeface="Arial" charset="0"/>
              <a:buNone/>
            </a:pPr>
            <a:endParaRPr lang="ru-RU" alt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392488" cy="32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53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599422"/>
              </p:ext>
            </p:extLst>
          </p:nvPr>
        </p:nvGraphicFramePr>
        <p:xfrm>
          <a:off x="323527" y="332656"/>
          <a:ext cx="7920881" cy="619268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775549"/>
                <a:gridCol w="1464812"/>
                <a:gridCol w="1512168"/>
                <a:gridCol w="1512168"/>
                <a:gridCol w="1656184"/>
              </a:tblGrid>
              <a:tr h="1058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2014-2015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</a:rPr>
                        <a:t>уч.год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2015-2016 </a:t>
                      </a:r>
                      <a:r>
                        <a:rPr lang="ru-RU" sz="1800" dirty="0" err="1">
                          <a:effectLst/>
                        </a:rPr>
                        <a:t>уч.г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2016-2017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</a:rPr>
                        <a:t>Уч.год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2017-2018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</a:tr>
              <a:tr h="85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обучающихся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199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205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209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209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</a:tr>
              <a:tr h="129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Переведены в следующий класс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199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205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208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209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</a:tr>
              <a:tr h="85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Переведены условно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</a:tr>
              <a:tr h="129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Оставлены на повторный курс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</a:tr>
              <a:tr h="85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Обучаются   на      4 и 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61-35,2%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50-22,2%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56-26,92%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54- 25,8%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66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олимпиады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2406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060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Итоговая аттестация 9 класс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338627"/>
              </p:ext>
            </p:extLst>
          </p:nvPr>
        </p:nvGraphicFramePr>
        <p:xfrm>
          <a:off x="683568" y="1268760"/>
          <a:ext cx="7910130" cy="5116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532"/>
                <a:gridCol w="1212337"/>
                <a:gridCol w="1213114"/>
                <a:gridCol w="1212337"/>
                <a:gridCol w="992266"/>
                <a:gridCol w="1295544"/>
              </a:tblGrid>
              <a:tr h="639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Подтверд.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повысили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понизили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Ср.балл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Кач-во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9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9-64%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5-36%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3.78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64,3%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9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12-86%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2-14%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9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4-67%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2-33%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9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1-7,1%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9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9-75%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3-25%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3.75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66%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9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география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4-57%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3-43%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3.71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57%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9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2-100%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79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Итоговая аттестация 11 класс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725495"/>
              </p:ext>
            </p:extLst>
          </p:nvPr>
        </p:nvGraphicFramePr>
        <p:xfrm>
          <a:off x="611560" y="1268760"/>
          <a:ext cx="7704858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0995"/>
                <a:gridCol w="1152093"/>
                <a:gridCol w="1152093"/>
                <a:gridCol w="1125582"/>
                <a:gridCol w="950609"/>
                <a:gridCol w="963486"/>
              </a:tblGrid>
              <a:tr h="658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Подтверд.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повысили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понизили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Ср.балл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Кач-во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6-86%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1-14%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64,85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85.7%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Математика(база)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2-29%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5-71%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4,85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Математика(профиль)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1-14%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1-14%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5-72%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57,1%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3-42,8%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54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33%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59,5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75%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Информатика и ИКТ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90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63272" cy="847725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/>
              <a:t>Русский  язык - ОГЭ</a:t>
            </a:r>
          </a:p>
        </p:txBody>
      </p:sp>
      <p:graphicFrame>
        <p:nvGraphicFramePr>
          <p:cNvPr id="18495" name="Group 63"/>
          <p:cNvGraphicFramePr>
            <a:graphicFrameLocks noGrp="1"/>
          </p:cNvGraphicFramePr>
          <p:nvPr>
            <p:ph type="tbl" idx="1"/>
          </p:nvPr>
        </p:nvGraphicFramePr>
        <p:xfrm>
          <a:off x="323850" y="1341438"/>
          <a:ext cx="8569325" cy="5005389"/>
        </p:xfrm>
        <a:graphic>
          <a:graphicData uri="http://schemas.openxmlformats.org/drawingml/2006/table">
            <a:tbl>
              <a:tblPr/>
              <a:tblGrid>
                <a:gridCol w="2232122"/>
                <a:gridCol w="1008107"/>
                <a:gridCol w="1008106"/>
                <a:gridCol w="1008107"/>
                <a:gridCol w="1008106"/>
                <a:gridCol w="1224016"/>
                <a:gridCol w="1080761"/>
              </a:tblGrid>
              <a:tr h="1008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Правдинск 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Дом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ново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Дружба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ЖДР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Крылово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Мо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зырь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участников</a:t>
                      </a: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ru-RU" sz="2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Ср.балл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3,73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3,78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3,8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3,73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Ср.первичный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балл</a:t>
                      </a: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27,83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27,78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31,3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28,52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25,6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29,54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качества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/2017</a:t>
                      </a:r>
                      <a:endParaRPr kumimoji="0" lang="ru-R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59,4/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87,04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64,3/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72,73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87,5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64,5/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85,71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72,73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пересдавших</a:t>
                      </a: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22611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11560" y="116632"/>
            <a:ext cx="7920880" cy="792088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i="1" dirty="0" smtClean="0"/>
              <a:t>Рейтинг по русскому языку </a:t>
            </a:r>
            <a:br>
              <a:rPr lang="ru-RU" sz="3200" i="1" dirty="0" smtClean="0"/>
            </a:br>
            <a:endParaRPr lang="ru-RU" sz="3200" i="1" dirty="0" smtClean="0"/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-3617913" y="-1233488"/>
          <a:ext cx="16313151" cy="1058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44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TS03000956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1856</Words>
  <Application>Microsoft Office PowerPoint</Application>
  <PresentationFormat>Экран (4:3)</PresentationFormat>
  <Paragraphs>1011</Paragraphs>
  <Slides>35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TS030009563</vt:lpstr>
      <vt:lpstr>ИТОГИ 2017-2018 учебного года</vt:lpstr>
      <vt:lpstr>Государственная политика в области образования</vt:lpstr>
      <vt:lpstr>Презентация PowerPoint</vt:lpstr>
      <vt:lpstr>Презентация PowerPoint</vt:lpstr>
      <vt:lpstr>олимпиады</vt:lpstr>
      <vt:lpstr>Итоговая аттестация 9 класс</vt:lpstr>
      <vt:lpstr>Итоговая аттестация 11 класс</vt:lpstr>
      <vt:lpstr>Русский  язык - ОГЭ</vt:lpstr>
      <vt:lpstr>Рейтинг по русскому языку  </vt:lpstr>
      <vt:lpstr>Результаты по русскому языку  в сравнении  с прошлым годом ( 9 класс)</vt:lpstr>
      <vt:lpstr>Презентация PowerPoint</vt:lpstr>
      <vt:lpstr>математика - ОГЭ</vt:lpstr>
      <vt:lpstr>Рейтинг по математике  </vt:lpstr>
      <vt:lpstr>Результаты по математике в сравнении с прошлым годом ( 9 класс)</vt:lpstr>
      <vt:lpstr>Предметы по выбору </vt:lpstr>
      <vt:lpstr>   Обществознание</vt:lpstr>
      <vt:lpstr>Презентация PowerPoint</vt:lpstr>
      <vt:lpstr>   ФИЗИКА       ср.балл –    3,54                      (2017 – 3,27)   первичный  ср.балл -  20,3             (2017 – 17,82) качество  -  53,85  %                       (2017 – 27,27 %)        Регион  -  3,8                       (2017 –  3,77);  перв. б.  -  22,59                   (2017 – 23,09) </vt:lpstr>
      <vt:lpstr>   география  </vt:lpstr>
      <vt:lpstr>Презентация PowerPoint</vt:lpstr>
      <vt:lpstr>Математика (база)</vt:lpstr>
      <vt:lpstr>Математика  (база)</vt:lpstr>
      <vt:lpstr>Математика  профиль</vt:lpstr>
      <vt:lpstr>Математика - профиль</vt:lpstr>
      <vt:lpstr>Рейтинг (мат. проф.) 2018/2017</vt:lpstr>
      <vt:lpstr>Русский язык</vt:lpstr>
      <vt:lpstr>Русский  язык</vt:lpstr>
      <vt:lpstr>Рейтинг (русский язык) 2018/2017</vt:lpstr>
      <vt:lpstr>Результаты ЕГЭ по русскому языку и математике </vt:lpstr>
      <vt:lpstr>        ОБЩЕСТВОЗНАНИЕ  средний балл  - 55,32     (2017 г – 50,3)  ср. первичный балл – 32,82  (2017 г -27)  ср. оценка – 3,85        (2017 г – 3)  качество – 46,43 %        (2017 г – 34,28) %  не преодолевших минимум -  17,86  регион –  59,01         (2017 -58)</vt:lpstr>
      <vt:lpstr>обществознание</vt:lpstr>
      <vt:lpstr>       Физика    Средний балл –       49,285         (2017 г - 51)  Средний первичный балл – 19     (2017 г – 23)   ср. оценка – 3,29               (2017 г – 3,3)  качество – 28,57%            (2017 г – 30 %)   РЕГИОН  -  54,06                  (2017 г - 53,39)</vt:lpstr>
      <vt:lpstr>физика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проблемы развития школы в период перехода на ФГОС.</dc:title>
  <dc:creator>Skiminok</dc:creator>
  <cp:lastModifiedBy>Лилия</cp:lastModifiedBy>
  <cp:revision>62</cp:revision>
  <dcterms:modified xsi:type="dcterms:W3CDTF">2018-09-29T12:41:30Z</dcterms:modified>
</cp:coreProperties>
</file>