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538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D8BA8A-C37E-46FC-A218-3CC2772B586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019F2-4261-4F42-9212-34461B887AF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1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6AA11-B92C-49E0-A172-464F2A15B1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7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1F0411-DAAC-44FD-A670-EE152E861BF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4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922DC-DB62-405C-BE00-048E26CF94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1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B6D3F-BFE3-41CC-9EE2-BF9464C36B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3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96EEF-2287-4F38-83B5-81A4D6CC4E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0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F62D7-4C63-45DB-9BCF-24DBE5C0E8E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0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C98B-FDCB-466D-81F9-1E6396F8AE3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4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FE61D-F661-4252-B509-9BC2380E5A9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3D07D-72F4-447A-BEFD-91CE030F47C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7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2ACC7-E904-46F9-B8CA-3A8BAC01C7C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4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3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35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82D5AB-6127-44B9-836F-249D891850DF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Теорема Виета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dirty="0"/>
              <a:t>Разработка учителя математики МБОУ </a:t>
            </a:r>
            <a:r>
              <a:rPr lang="ru-RU" altLang="ru-RU" smtClean="0"/>
              <a:t>«Средняя </a:t>
            </a:r>
            <a:r>
              <a:rPr lang="ru-RU" altLang="ru-RU" dirty="0" smtClean="0"/>
              <a:t>школа поселка Домново» </a:t>
            </a:r>
            <a:endParaRPr lang="ru-RU" altLang="ru-RU" dirty="0"/>
          </a:p>
          <a:p>
            <a:r>
              <a:rPr lang="ru-RU" altLang="ru-RU" dirty="0" err="1"/>
              <a:t>Кондрашиной</a:t>
            </a:r>
            <a:r>
              <a:rPr lang="ru-RU" altLang="ru-RU" dirty="0"/>
              <a:t> Е.И.</a:t>
            </a:r>
          </a:p>
        </p:txBody>
      </p:sp>
    </p:spTree>
    <p:extLst>
      <p:ext uri="{BB962C8B-B14F-4D97-AF65-F5344CB8AC3E}">
        <p14:creationId xmlns:p14="http://schemas.microsoft.com/office/powerpoint/2010/main" val="7505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Замените целые корни уравнений, на соответствующие буквы и отгадайте фамилию ученого, французского математика.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800"/>
              <a:t>а) 5х</a:t>
            </a:r>
            <a:r>
              <a:rPr lang="en-US" altLang="ru-RU" sz="2800">
                <a:cs typeface="Arial" charset="0"/>
              </a:rPr>
              <a:t>²</a:t>
            </a:r>
            <a:r>
              <a:rPr lang="ru-RU" altLang="ru-RU" sz="2800"/>
              <a:t> – 18х + 16 = 0</a:t>
            </a:r>
          </a:p>
          <a:p>
            <a:r>
              <a:rPr lang="ru-RU" altLang="ru-RU" sz="2800"/>
              <a:t>б) 8х</a:t>
            </a:r>
            <a:r>
              <a:rPr lang="en-US" altLang="ru-RU" sz="2800">
                <a:cs typeface="Arial" charset="0"/>
              </a:rPr>
              <a:t>²</a:t>
            </a:r>
            <a:r>
              <a:rPr lang="ru-RU" altLang="ru-RU" sz="2800"/>
              <a:t> + х – 75 = 0</a:t>
            </a:r>
          </a:p>
          <a:p>
            <a:r>
              <a:rPr lang="ru-RU" altLang="ru-RU" sz="2800"/>
              <a:t>в) 4х</a:t>
            </a:r>
            <a:r>
              <a:rPr lang="en-US" altLang="ru-RU" sz="2800">
                <a:cs typeface="Arial" charset="0"/>
              </a:rPr>
              <a:t>²</a:t>
            </a:r>
            <a:r>
              <a:rPr lang="ru-RU" altLang="ru-RU" sz="2800"/>
              <a:t> + 7х + 3 = 0</a:t>
            </a:r>
          </a:p>
          <a:p>
            <a:r>
              <a:rPr lang="ru-RU" altLang="ru-RU" sz="2800"/>
              <a:t>г) х</a:t>
            </a:r>
            <a:r>
              <a:rPr lang="en-US" altLang="ru-RU" sz="2800">
                <a:cs typeface="Arial" charset="0"/>
              </a:rPr>
              <a:t>²</a:t>
            </a:r>
            <a:r>
              <a:rPr lang="ru-RU" altLang="ru-RU" sz="2800"/>
              <a:t> – х – 56 = 0</a:t>
            </a:r>
          </a:p>
          <a:p>
            <a:r>
              <a:rPr lang="ru-RU" altLang="ru-RU" sz="2800"/>
              <a:t>д) х</a:t>
            </a:r>
            <a:r>
              <a:rPr lang="en-US" altLang="ru-RU" sz="2800">
                <a:cs typeface="Arial" charset="0"/>
              </a:rPr>
              <a:t>²</a:t>
            </a:r>
            <a:r>
              <a:rPr lang="ru-RU" altLang="ru-RU" sz="2800"/>
              <a:t> – х – 1 = 0</a:t>
            </a:r>
          </a:p>
          <a:p>
            <a:endParaRPr lang="ru-RU" altLang="ru-RU" sz="2800"/>
          </a:p>
        </p:txBody>
      </p:sp>
      <p:graphicFrame>
        <p:nvGraphicFramePr>
          <p:cNvPr id="3099" name="Group 27"/>
          <p:cNvGraphicFramePr>
            <a:graphicFrameLocks noGrp="1"/>
          </p:cNvGraphicFramePr>
          <p:nvPr>
            <p:ph sz="half" idx="2"/>
          </p:nvPr>
        </p:nvGraphicFramePr>
        <p:xfrm>
          <a:off x="971550" y="4368800"/>
          <a:ext cx="4038600" cy="1758951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808038"/>
                <a:gridCol w="808037"/>
              </a:tblGrid>
              <a:tr h="893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iete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4410075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43438" y="0"/>
            <a:ext cx="3744912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>
                <a:solidFill>
                  <a:srgbClr val="CC0000"/>
                </a:solidFill>
                <a:latin typeface="Monotype Corsiva" pitchFamily="66" charset="0"/>
              </a:rPr>
              <a:t>Франсуа Виет (1540 – 1603)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990099"/>
                </a:solidFill>
                <a:latin typeface="Monotype Corsiva" pitchFamily="66" charset="0"/>
              </a:rPr>
              <a:t>По праву достойна в стихах быть воспета </a:t>
            </a:r>
            <a:endParaRPr lang="ru-RU" altLang="ru-RU" sz="2000" b="1">
              <a:solidFill>
                <a:srgbClr val="990099"/>
              </a:solidFill>
              <a:latin typeface="Monotype Corsiva" pitchFamily="66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990099"/>
                </a:solidFill>
                <a:latin typeface="Monotype Corsiva" pitchFamily="66" charset="0"/>
              </a:rPr>
              <a:t>о свойствах корней теорема Виета…</a:t>
            </a:r>
          </a:p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990099"/>
                </a:solidFill>
                <a:latin typeface="Monotype Corsiva" pitchFamily="66" charset="0"/>
              </a:rPr>
              <a:t>(А.Гуревич)</a:t>
            </a:r>
          </a:p>
        </p:txBody>
      </p:sp>
    </p:spTree>
    <p:extLst>
      <p:ext uri="{BB962C8B-B14F-4D97-AF65-F5344CB8AC3E}">
        <p14:creationId xmlns:p14="http://schemas.microsoft.com/office/powerpoint/2010/main" val="1722695921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4294967295"/>
          </p:nvPr>
        </p:nvSpPr>
        <p:spPr>
          <a:xfrm>
            <a:off x="3419475" y="1341438"/>
            <a:ext cx="5364163" cy="4895850"/>
          </a:xfrm>
        </p:spPr>
        <p:txBody>
          <a:bodyPr/>
          <a:lstStyle/>
          <a:p>
            <a:pPr marL="365125" indent="-255588">
              <a:buFont typeface="Wingdings" pitchFamily="2" charset="2"/>
              <a:buNone/>
            </a:pPr>
            <a:r>
              <a:rPr lang="ru-RU" altLang="ru-RU" sz="2800"/>
              <a:t>По образованию был юристом, но глубоко занимался многими науками, прежде всего астрономией, астрологией и даже криптографией (тайнописью). Всё это заставило Виета обратиться к тригонометрии и алгебре, в которых он сделал немало открытий.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100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Франсуа Виет</a:t>
            </a:r>
            <a:r>
              <a:rPr lang="ru-RU" sz="4100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французский учёный (1540 – 1603)</a:t>
            </a:r>
          </a:p>
        </p:txBody>
      </p:sp>
      <p:pic>
        <p:nvPicPr>
          <p:cNvPr id="12293" name="Picture 6" descr="http://im2-tub.yandex.net/i?id=64314280&amp;tov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275748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529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Текст 2"/>
          <p:cNvSpPr>
            <a:spLocks noGrp="1"/>
          </p:cNvSpPr>
          <p:nvPr>
            <p:ph type="body" idx="4294967295"/>
          </p:nvPr>
        </p:nvSpPr>
        <p:spPr>
          <a:xfrm>
            <a:off x="0" y="928688"/>
            <a:ext cx="4040188" cy="357187"/>
          </a:xfrm>
        </p:spPr>
        <p:txBody>
          <a:bodyPr anchor="b"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altLang="ru-RU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Прямая</a:t>
            </a:r>
            <a:r>
              <a:rPr lang="en-US" altLang="ru-RU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erpetua" pitchFamily="18" charset="0"/>
              </a:rPr>
              <a:t> </a:t>
            </a:r>
            <a:r>
              <a:rPr lang="ru-RU" altLang="ru-RU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теорема:</a:t>
            </a:r>
          </a:p>
        </p:txBody>
      </p:sp>
      <p:sp>
        <p:nvSpPr>
          <p:cNvPr id="8196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1196975"/>
            <a:ext cx="4040188" cy="1357313"/>
          </a:xfrm>
        </p:spPr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60000"/>
              </a:lnSpc>
              <a:buFont typeface="Arial" charset="0"/>
              <a:buNone/>
            </a:pPr>
            <a:endParaRPr lang="ru-RU" altLang="ru-RU" sz="900"/>
          </a:p>
          <a:p>
            <a:pPr marL="273050" indent="-273050">
              <a:lnSpc>
                <a:spcPct val="60000"/>
              </a:lnSpc>
              <a:buFont typeface="Arial" charset="0"/>
              <a:buNone/>
            </a:pPr>
            <a:r>
              <a:rPr lang="ru-RU" altLang="ru-RU" sz="2500" b="1">
                <a:latin typeface="Arial" charset="0"/>
              </a:rPr>
              <a:t>Если  </a:t>
            </a:r>
            <a:r>
              <a:rPr lang="ru-RU" altLang="ru-RU" sz="2500" b="1">
                <a:latin typeface="SimSun" pitchFamily="2" charset="-122"/>
              </a:rPr>
              <a:t>х₁ и х₂</a:t>
            </a:r>
            <a:r>
              <a:rPr lang="ru-RU" altLang="ru-RU" sz="2500" b="1">
                <a:latin typeface="Arial" charset="0"/>
              </a:rPr>
              <a:t> - корни уравнения</a:t>
            </a:r>
          </a:p>
          <a:p>
            <a:pPr marL="273050" indent="-273050">
              <a:lnSpc>
                <a:spcPct val="60000"/>
              </a:lnSpc>
              <a:buFont typeface="Arial" charset="0"/>
              <a:buNone/>
            </a:pPr>
            <a:r>
              <a:rPr lang="ru-RU" altLang="ru-RU" sz="2500" b="1">
                <a:latin typeface="Arial" charset="0"/>
              </a:rPr>
              <a:t> х² +</a:t>
            </a:r>
            <a:r>
              <a:rPr lang="en-US" altLang="ru-RU" sz="2500" b="1">
                <a:latin typeface="Arial" charset="0"/>
              </a:rPr>
              <a:t> px + q = 0</a:t>
            </a:r>
            <a:r>
              <a:rPr lang="ru-RU" altLang="ru-RU" sz="2500" b="1">
                <a:latin typeface="Arial" charset="0"/>
              </a:rPr>
              <a:t>.</a:t>
            </a:r>
          </a:p>
          <a:p>
            <a:pPr marL="273050" indent="-273050">
              <a:lnSpc>
                <a:spcPct val="60000"/>
              </a:lnSpc>
              <a:buFont typeface="Arial" charset="0"/>
              <a:buNone/>
            </a:pPr>
            <a:r>
              <a:rPr lang="ru-RU" altLang="ru-RU" sz="2500" b="1">
                <a:latin typeface="Arial" charset="0"/>
              </a:rPr>
              <a:t>Тогда числа </a:t>
            </a:r>
            <a:r>
              <a:rPr lang="ru-RU" altLang="ru-RU" sz="2500" b="1">
                <a:latin typeface="SimSun" pitchFamily="2" charset="-122"/>
              </a:rPr>
              <a:t>х₁, х₂</a:t>
            </a:r>
            <a:r>
              <a:rPr lang="ru-RU" altLang="ru-RU" sz="2500" b="1">
                <a:latin typeface="Arial" charset="0"/>
              </a:rPr>
              <a:t> и </a:t>
            </a:r>
            <a:r>
              <a:rPr lang="en-US" altLang="ru-RU" sz="2500" b="1">
                <a:latin typeface="Arial" charset="0"/>
              </a:rPr>
              <a:t> p</a:t>
            </a:r>
            <a:r>
              <a:rPr lang="ru-RU" altLang="ru-RU" sz="2500" b="1">
                <a:latin typeface="Arial" charset="0"/>
              </a:rPr>
              <a:t>,</a:t>
            </a:r>
            <a:r>
              <a:rPr lang="en-US" altLang="ru-RU" sz="2500" b="1">
                <a:latin typeface="Arial" charset="0"/>
              </a:rPr>
              <a:t> q</a:t>
            </a:r>
            <a:r>
              <a:rPr lang="ru-RU" altLang="ru-RU" sz="2500" b="1">
                <a:latin typeface="Arial" charset="0"/>
              </a:rPr>
              <a:t> связаны равенствами</a:t>
            </a:r>
          </a:p>
          <a:p>
            <a:pPr marL="273050" indent="-273050">
              <a:lnSpc>
                <a:spcPct val="60000"/>
              </a:lnSpc>
              <a:buFont typeface="Arial" charset="0"/>
              <a:buNone/>
            </a:pPr>
            <a:endParaRPr lang="ru-RU" altLang="ru-RU" sz="2800" b="1">
              <a:latin typeface="Arial" charset="0"/>
            </a:endParaRPr>
          </a:p>
          <a:p>
            <a:pPr marL="273050" indent="-273050">
              <a:lnSpc>
                <a:spcPct val="60000"/>
              </a:lnSpc>
              <a:buFont typeface="Arial" charset="0"/>
              <a:buNone/>
            </a:pPr>
            <a:endParaRPr lang="ru-RU" altLang="ru-RU" sz="2800" b="1" i="1">
              <a:latin typeface="Monotype Corsiva" pitchFamily="66" charset="0"/>
            </a:endParaRPr>
          </a:p>
        </p:txBody>
      </p:sp>
      <p:sp>
        <p:nvSpPr>
          <p:cNvPr id="8197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5102225" y="928688"/>
            <a:ext cx="4041775" cy="357187"/>
          </a:xfrm>
        </p:spPr>
        <p:txBody>
          <a:bodyPr anchor="b"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alt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Обратная теорема:</a:t>
            </a:r>
          </a:p>
        </p:txBody>
      </p:sp>
      <p:pic>
        <p:nvPicPr>
          <p:cNvPr id="6" name="Содержимое 5"/>
          <p:cNvPicPr>
            <a:picLocks noGrp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6500" y="1268413"/>
            <a:ext cx="4127500" cy="2089150"/>
          </a:xfrm>
        </p:spPr>
      </p:pic>
      <p:pic>
        <p:nvPicPr>
          <p:cNvPr id="25606" name="Прямоугольник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2750" y="-182563"/>
            <a:ext cx="59436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Прямоугольник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1663"/>
            <a:ext cx="40830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4643438" y="27146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4716463" y="3500438"/>
            <a:ext cx="4248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73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ambria" pitchFamily="18" charset="0"/>
              </a:rPr>
              <a:t>Тогда </a:t>
            </a:r>
            <a:r>
              <a:rPr lang="ru-RU" altLang="ru-RU" sz="2400" b="1">
                <a:solidFill>
                  <a:srgbClr val="000000"/>
                </a:solidFill>
                <a:latin typeface="SimSun" pitchFamily="2" charset="-122"/>
              </a:rPr>
              <a:t>х₁ и х₂</a:t>
            </a:r>
            <a:r>
              <a:rPr lang="ru-RU" altLang="ru-RU" sz="2400" b="1">
                <a:solidFill>
                  <a:srgbClr val="000000"/>
                </a:solidFill>
                <a:latin typeface="Cambria" pitchFamily="18" charset="0"/>
              </a:rPr>
              <a:t> - корни                 уравнения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ambria" pitchFamily="18" charset="0"/>
              </a:rPr>
              <a:t>          х² +</a:t>
            </a:r>
            <a:r>
              <a:rPr lang="en-US" altLang="ru-RU" sz="2400" b="1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ambria" pitchFamily="18" charset="0"/>
              </a:rPr>
              <a:t>px + q</a:t>
            </a:r>
            <a:r>
              <a:rPr lang="en-US" altLang="ru-RU" sz="2400" b="1">
                <a:solidFill>
                  <a:srgbClr val="000000"/>
                </a:solidFill>
                <a:latin typeface="Perpetua" pitchFamily="18" charset="0"/>
              </a:rPr>
              <a:t> = 0</a:t>
            </a:r>
            <a:r>
              <a:rPr lang="ru-RU" altLang="ru-RU" sz="2400" b="1">
                <a:solidFill>
                  <a:srgbClr val="000000"/>
                </a:solidFill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  <p:bldP spid="112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1750" y="647700"/>
            <a:ext cx="90805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1. Выберите среди данных уравнений приведенные: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а) 2х2 + 3х – 1 = 0                                   в) 3х2 + 5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б) х2 – х – 6 = 0                                       г) х2 + 7х + 6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2. Чему равны сумма произведения корней уравнения: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а) х2 + 7х + 6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б) х2 – 8х + 12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в) х2 – х – 6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3. Пусть х1 и х2 – корни квадратного уравнения: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а) х1 = 4; х2 = -3                                       в) х1 = -3; х2 = -6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б) х1 = 5; х2 = -6                                       г) х1 = 8; х2 = 12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Применяя теорему Виета составьте квадратные уравнения.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4. Определите корни квадратного уравнения, пользуясь теоремой, обратной теореме Виета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а) х2 + 7х + 6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б) х2 – 8х + 12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в) х2 – х – 6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г) х2 – 15х – 16 = 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д) х2 + 11х – 12 = 0</a:t>
            </a:r>
          </a:p>
        </p:txBody>
      </p:sp>
    </p:spTree>
    <p:extLst>
      <p:ext uri="{BB962C8B-B14F-4D97-AF65-F5344CB8AC3E}">
        <p14:creationId xmlns:p14="http://schemas.microsoft.com/office/powerpoint/2010/main" val="295762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r>
              <a:rPr lang="ru-RU" altLang="ru-RU"/>
              <a:t>Проверка 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268413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Вариант </a:t>
            </a:r>
            <a:r>
              <a:rPr lang="en-US" altLang="ru-RU" sz="2000"/>
              <a:t>I</a:t>
            </a:r>
            <a:r>
              <a:rPr lang="ru-RU" altLang="ru-RU" sz="20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1. а) (-5; 5)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б) (0; 3)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в) (3; 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г) (7; 5)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д) (6; 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е) (7; -5)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ж) (3; -2)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з) (0; -3)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и) (-5; -5)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    к) (0; -10)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2. х1 = 7; х2 = -5; р = -2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87675" y="1412875"/>
            <a:ext cx="4038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Вариант </a:t>
            </a:r>
            <a:r>
              <a:rPr lang="en-US" altLang="ru-RU" sz="2000"/>
              <a:t>II</a:t>
            </a:r>
            <a:r>
              <a:rPr lang="ru-RU" altLang="ru-RU" sz="20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1. а) (-3; 7)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б) (3; 7)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в) (3; 4)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г) (6;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д) (4; -8)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е) (5; -11)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ж) (-5; -11)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з) (-4; -8)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и) (-6;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    к) (-3; 4)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2. х1 = 12,5; х2 = 0,5; </a:t>
            </a:r>
            <a:r>
              <a:rPr lang="en-US" altLang="ru-RU" sz="2000"/>
              <a:t>q </a:t>
            </a:r>
            <a:r>
              <a:rPr lang="ru-RU" altLang="ru-RU" sz="2000"/>
              <a:t>= 6,25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477000" y="1289050"/>
            <a:ext cx="18923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Вариант </a:t>
            </a:r>
            <a:r>
              <a:rPr lang="en-US" altLang="ru-RU" sz="2000">
                <a:solidFill>
                  <a:srgbClr val="000000"/>
                </a:solidFill>
                <a:latin typeface="Times New Roman" pitchFamily="18" charset="0"/>
              </a:rPr>
              <a:t>III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1. а) (1; 4)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б) (3; 2)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в) (5; 3)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г) (9; 0)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д) (5; 1)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е) (1; -2)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ж) (-3; 1)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з) (-7; 0)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и) (0; 9)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к) (-1; 2)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2. х1</a:t>
            </a:r>
            <a:r>
              <a:rPr lang="en-US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+ х2</a:t>
            </a:r>
            <a:r>
              <a:rPr lang="en-US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= 20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   х1</a:t>
            </a:r>
            <a:r>
              <a:rPr lang="en-US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+ х2</a:t>
            </a:r>
            <a:r>
              <a:rPr lang="en-US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</a:rPr>
              <a:t> = 56</a:t>
            </a:r>
          </a:p>
        </p:txBody>
      </p:sp>
    </p:spTree>
    <p:extLst>
      <p:ext uri="{BB962C8B-B14F-4D97-AF65-F5344CB8AC3E}">
        <p14:creationId xmlns:p14="http://schemas.microsoft.com/office/powerpoint/2010/main" val="32366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3850" y="1498600"/>
            <a:ext cx="8424863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Продолжите фразы: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– Сегодня на уроке я узнал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– Сегодня на уроке я научился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– Сегодня на уроке я познакомился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– Сегодня на уроке я повторил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– Сегодня на уроке я закрепил 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Домашнее задание.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r>
              <a:rPr lang="ru-RU" altLang="ru-RU" sz="2800"/>
              <a:t>Полученные точки после решения уравнений в самостоятельной работе нанесите на координатную плоскость и последовательно соедините все точки отрезками. При правильном выполнении вы получите рисунок.</a:t>
            </a:r>
          </a:p>
          <a:p>
            <a:r>
              <a:rPr lang="ru-RU" altLang="ru-RU" sz="2800"/>
              <a:t>Решите уравнения:</a:t>
            </a:r>
          </a:p>
          <a:p>
            <a:r>
              <a:rPr lang="ru-RU" altLang="ru-RU" sz="2800"/>
              <a:t>На оценку «3» - решить 8 уравнений.</a:t>
            </a:r>
          </a:p>
          <a:p>
            <a:r>
              <a:rPr lang="ru-RU" altLang="ru-RU" sz="2800"/>
              <a:t>На оценку «4» - решить 20 уравнений.</a:t>
            </a:r>
          </a:p>
          <a:p>
            <a:r>
              <a:rPr lang="ru-RU" altLang="ru-RU" sz="2800"/>
              <a:t>На оценку «5» - решить 25 уравнений </a:t>
            </a:r>
          </a:p>
          <a:p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19510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820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Клен</vt:lpstr>
      <vt:lpstr>Теорема Виета</vt:lpstr>
      <vt:lpstr>Замените целые корни уравнений, на соответствующие буквы и отгадайте фамилию ученого, французского математика.</vt:lpstr>
      <vt:lpstr>Презентация PowerPoint</vt:lpstr>
      <vt:lpstr>Франсуа Виет – французский учёный (1540 – 1603)</vt:lpstr>
      <vt:lpstr>Презентация PowerPoint</vt:lpstr>
      <vt:lpstr>Презентация PowerPoint</vt:lpstr>
      <vt:lpstr>Проверка </vt:lpstr>
      <vt:lpstr>Презентация PowerPoint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Виета</dc:title>
  <dc:creator>Лиля Батулова</dc:creator>
  <cp:lastModifiedBy>LENA</cp:lastModifiedBy>
  <cp:revision>1</cp:revision>
  <dcterms:created xsi:type="dcterms:W3CDTF">2017-02-25T08:36:30Z</dcterms:created>
  <dcterms:modified xsi:type="dcterms:W3CDTF">2017-02-27T19:04:28Z</dcterms:modified>
</cp:coreProperties>
</file>