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0" r:id="rId5"/>
    <p:sldId id="261" r:id="rId6"/>
    <p:sldId id="282" r:id="rId7"/>
    <p:sldId id="283" r:id="rId8"/>
    <p:sldId id="284" r:id="rId9"/>
    <p:sldId id="285" r:id="rId10"/>
    <p:sldId id="286" r:id="rId11"/>
    <p:sldId id="287" r:id="rId12"/>
    <p:sldId id="267" r:id="rId13"/>
    <p:sldId id="274" r:id="rId14"/>
    <p:sldId id="273" r:id="rId15"/>
    <p:sldId id="281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98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1268760"/>
            <a:ext cx="621428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Century" pitchFamily="18" charset="0"/>
                <a:cs typeface="Andalus" pitchFamily="18" charset="-78"/>
              </a:rPr>
              <a:t>ВИЗИТНАЯ КАРТОЧКА</a:t>
            </a:r>
          </a:p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Century" pitchFamily="18" charset="0"/>
                <a:cs typeface="Andalus" pitchFamily="18" charset="-78"/>
              </a:rPr>
              <a:t>Воспитателя МБДОУ «Средняя школа</a:t>
            </a:r>
          </a:p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Century" pitchFamily="18" charset="0"/>
                <a:cs typeface="Andalus" pitchFamily="18" charset="-78"/>
              </a:rPr>
              <a:t> </a:t>
            </a:r>
            <a:r>
              <a:rPr lang="ru-RU" sz="3200" b="1" i="1" dirty="0">
                <a:solidFill>
                  <a:srgbClr val="7030A0"/>
                </a:solidFill>
                <a:latin typeface="Century" pitchFamily="18" charset="0"/>
                <a:cs typeface="Andalus" pitchFamily="18" charset="-78"/>
              </a:rPr>
              <a:t>поселка Домново»</a:t>
            </a:r>
          </a:p>
          <a:p>
            <a:pPr algn="ctr"/>
            <a:r>
              <a:rPr lang="ru-RU" sz="3200" b="1" i="1" dirty="0">
                <a:solidFill>
                  <a:srgbClr val="7030A0"/>
                </a:solidFill>
                <a:latin typeface="Century" pitchFamily="18" charset="0"/>
                <a:cs typeface="Andalus" pitchFamily="18" charset="-78"/>
              </a:rPr>
              <a:t> Правдинского  городского </a:t>
            </a:r>
            <a:r>
              <a:rPr lang="ru-RU" sz="3200" b="1" i="1" dirty="0" smtClean="0">
                <a:solidFill>
                  <a:srgbClr val="7030A0"/>
                </a:solidFill>
                <a:latin typeface="Century" pitchFamily="18" charset="0"/>
                <a:cs typeface="Andalus" pitchFamily="18" charset="-78"/>
              </a:rPr>
              <a:t>округа</a:t>
            </a:r>
          </a:p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Century" pitchFamily="18" charset="0"/>
                <a:cs typeface="Andalus" pitchFamily="18" charset="-78"/>
              </a:rPr>
              <a:t>Шмидт Ирины Владимировны</a:t>
            </a:r>
            <a:endParaRPr lang="ru-RU" sz="3200" b="1" i="1" dirty="0">
              <a:solidFill>
                <a:srgbClr val="7030A0"/>
              </a:solidFill>
              <a:latin typeface="Century" pitchFamily="18" charset="0"/>
              <a:cs typeface="Andalus" pitchFamily="18" charset="-78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61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204" y="-10426"/>
            <a:ext cx="9164203" cy="68731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" y="0"/>
            <a:ext cx="3085934" cy="4365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00" y="2996952"/>
            <a:ext cx="2882309" cy="40770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420" y="-10426"/>
            <a:ext cx="3195118" cy="451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85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642" y="0"/>
            <a:ext cx="913791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2" y="0"/>
            <a:ext cx="2856199" cy="40401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57" y="2546933"/>
            <a:ext cx="3035028" cy="42930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578" y="27789"/>
            <a:ext cx="3174684" cy="449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87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476672"/>
            <a:ext cx="784887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Century" pitchFamily="18" charset="0"/>
              </a:rPr>
              <a:t>Достижения  </a:t>
            </a:r>
            <a:r>
              <a:rPr lang="ru-RU" sz="2400" b="1" i="1" dirty="0">
                <a:solidFill>
                  <a:srgbClr val="FF0000"/>
                </a:solidFill>
                <a:latin typeface="Century" pitchFamily="18" charset="0"/>
              </a:rPr>
              <a:t>мои  и моих  </a:t>
            </a:r>
            <a:r>
              <a:rPr lang="ru-RU" sz="2400" b="1" i="1" dirty="0" smtClean="0">
                <a:solidFill>
                  <a:srgbClr val="FF0000"/>
                </a:solidFill>
                <a:latin typeface="Century" pitchFamily="18" charset="0"/>
              </a:rPr>
              <a:t>воспитанников</a:t>
            </a:r>
            <a:endParaRPr lang="ru-RU" b="1" i="1" dirty="0">
              <a:solidFill>
                <a:srgbClr val="7030A0"/>
              </a:solidFill>
            </a:endParaRPr>
          </a:p>
          <a:p>
            <a:pPr lvl="0"/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  <a:ea typeface="Times New Roman"/>
              </a:rPr>
              <a:t>-</a:t>
            </a:r>
            <a:r>
              <a:rPr lang="ru-RU" sz="2400" b="1" i="1" dirty="0">
                <a:solidFill>
                  <a:srgbClr val="7030A0"/>
                </a:solidFill>
                <a:latin typeface="Century" pitchFamily="18" charset="0"/>
                <a:ea typeface="Times New Roman"/>
              </a:rPr>
              <a:t>В период с 2017 по 2019 года принимала с детьми участие и подготовила  призеров различных всероссийских и международных конкурсов. </a:t>
            </a:r>
          </a:p>
          <a:p>
            <a:pPr lvl="0"/>
            <a:r>
              <a:rPr lang="ru-RU" sz="2400" b="1" i="1" dirty="0">
                <a:solidFill>
                  <a:srgbClr val="7030A0"/>
                </a:solidFill>
                <a:latin typeface="Century" pitchFamily="18" charset="0"/>
                <a:ea typeface="Times New Roman"/>
              </a:rPr>
              <a:t>Активно участвовала с детьми   в муниципальных фестивалях "Река времени", "</a:t>
            </a:r>
            <a:r>
              <a:rPr lang="ru-RU" sz="2400" b="1" i="1" dirty="0" err="1">
                <a:solidFill>
                  <a:srgbClr val="7030A0"/>
                </a:solidFill>
                <a:latin typeface="Century" pitchFamily="18" charset="0"/>
                <a:ea typeface="Times New Roman"/>
              </a:rPr>
              <a:t>Фридландский</a:t>
            </a:r>
            <a:r>
              <a:rPr lang="ru-RU" sz="2400" b="1" i="1" dirty="0">
                <a:solidFill>
                  <a:srgbClr val="7030A0"/>
                </a:solidFill>
                <a:latin typeface="Century" pitchFamily="18" charset="0"/>
                <a:ea typeface="Times New Roman"/>
              </a:rPr>
              <a:t> башмачок", дети группы входили в состав коллективов , участвовавших в фестивалях.</a:t>
            </a:r>
          </a:p>
          <a:p>
            <a:pPr lvl="0"/>
            <a:r>
              <a:rPr lang="ru-RU" sz="2400" b="1" i="1" dirty="0">
                <a:solidFill>
                  <a:srgbClr val="7030A0"/>
                </a:solidFill>
                <a:latin typeface="Century" pitchFamily="18" charset="0"/>
                <a:ea typeface="Times New Roman"/>
              </a:rPr>
              <a:t>Спортивный фестиваль "Физкульт-ура" подготовила команду 10 человек, заняли 1 место,  два года подряд 2017,2018 год.</a:t>
            </a:r>
          </a:p>
          <a:p>
            <a:pPr lvl="0"/>
            <a:r>
              <a:rPr lang="ru-RU" sz="2400" b="1" i="1" dirty="0">
                <a:solidFill>
                  <a:srgbClr val="7030A0"/>
                </a:solidFill>
                <a:latin typeface="Century" pitchFamily="18" charset="0"/>
                <a:ea typeface="Times New Roman"/>
              </a:rPr>
              <a:t>Спортивный фестиваль по сдаче норм ГТО подготовила команду 10 человек, команда заняла общее 3 место, 1 место заняла команда девочек, три приза получила команда мальчиков, 5 индивидуальных призеров</a:t>
            </a:r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  <a:ea typeface="Times New Roman"/>
              </a:rPr>
              <a:t>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18198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4765" y="1012954"/>
            <a:ext cx="677446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</a:rPr>
              <a:t>СПОСОБНОСТЕЙ "</a:t>
            </a:r>
            <a:r>
              <a:rPr lang="ru-RU" sz="2000" b="1" i="1" dirty="0" err="1">
                <a:solidFill>
                  <a:schemeClr val="accent4">
                    <a:lumMod val="75000"/>
                  </a:schemeClr>
                </a:solidFill>
              </a:rPr>
              <a:t>РостОК-UnikУМ</a:t>
            </a:r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</a:rPr>
              <a:t>" принимала участие в работе экспертного совета.</a:t>
            </a:r>
          </a:p>
          <a:p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</a:rPr>
              <a:t>2017,2018,2019 год- За организацию и проведение ОТКРЫТОГО ВСЕРОССИЙСКОГО ТУРНИРА СПОСОБНОСТЕЙ "</a:t>
            </a:r>
            <a:r>
              <a:rPr lang="ru-RU" sz="2000" b="1" i="1" dirty="0" err="1">
                <a:solidFill>
                  <a:schemeClr val="accent4">
                    <a:lumMod val="75000"/>
                  </a:schemeClr>
                </a:solidFill>
              </a:rPr>
              <a:t>РостОК-SuperУМ</a:t>
            </a:r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</a:rPr>
              <a:t>"</a:t>
            </a:r>
          </a:p>
          <a:p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</a:rPr>
              <a:t>2018, год - ОТКРЫТЫЙ ВСЕРОССИЙСКИЙ ТУРНИР СПОСОБНОСТЕЙ "</a:t>
            </a:r>
            <a:r>
              <a:rPr lang="ru-RU" sz="2000" b="1" i="1" dirty="0" err="1">
                <a:solidFill>
                  <a:schemeClr val="accent4">
                    <a:lumMod val="75000"/>
                  </a:schemeClr>
                </a:solidFill>
              </a:rPr>
              <a:t>РостОК-SuperУМ</a:t>
            </a:r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</a:rPr>
              <a:t>"</a:t>
            </a:r>
          </a:p>
          <a:p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</a:rPr>
              <a:t>принимала участие в работе ,организовывала и проводила турнир в МБДОУ, подготовила _9 призеров</a:t>
            </a:r>
          </a:p>
          <a:p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</a:rPr>
              <a:t>2018 год Диплом за подготовку призеров  ОТКРЫТОГО ВСЕРОССИЙСКОГО ТУРНИРА СПОСОБНОСТЕЙ "</a:t>
            </a:r>
            <a:r>
              <a:rPr lang="ru-RU" sz="2000" b="1" i="1" dirty="0" err="1">
                <a:solidFill>
                  <a:schemeClr val="accent4">
                    <a:lumMod val="75000"/>
                  </a:schemeClr>
                </a:solidFill>
              </a:rPr>
              <a:t>РостОК-SuperУМ</a:t>
            </a:r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</a:rPr>
              <a:t>"</a:t>
            </a:r>
          </a:p>
          <a:p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</a:rPr>
              <a:t>2019 год- ОТКРЫТЫЙ ВСЕРОССИЙСКИЙ ТУРНИР СПОСОБНОСТЕЙ "</a:t>
            </a:r>
            <a:r>
              <a:rPr lang="ru-RU" sz="2000" b="1" i="1" dirty="0" err="1">
                <a:solidFill>
                  <a:schemeClr val="accent4">
                    <a:lumMod val="75000"/>
                  </a:schemeClr>
                </a:solidFill>
              </a:rPr>
              <a:t>РостОК-IntelektУМ</a:t>
            </a:r>
            <a:r>
              <a:rPr lang="ru-RU" sz="2000" b="1" i="1" dirty="0">
                <a:solidFill>
                  <a:schemeClr val="accent4">
                    <a:lumMod val="75000"/>
                  </a:schemeClr>
                </a:solidFill>
              </a:rPr>
              <a:t>" организовывала и принимала участие в проведении турнира, подготовила 5 призеров.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9277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1196751"/>
            <a:ext cx="6774469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i="1" dirty="0" smtClean="0">
                <a:solidFill>
                  <a:srgbClr val="7030A0"/>
                </a:solidFill>
                <a:latin typeface="Century" pitchFamily="18" charset="0"/>
                <a:ea typeface="Times New Roman"/>
              </a:rPr>
              <a:t>-Открытый </a:t>
            </a:r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  <a:ea typeface="Times New Roman"/>
              </a:rPr>
              <a:t>Всероссийский интеллектуальный турнир способностей «Рост</a:t>
            </a:r>
            <a:r>
              <a:rPr lang="en-US" sz="2000" b="1" i="1" dirty="0">
                <a:solidFill>
                  <a:srgbClr val="7030A0"/>
                </a:solidFill>
                <a:latin typeface="Century" pitchFamily="18" charset="0"/>
                <a:ea typeface="Times New Roman"/>
              </a:rPr>
              <a:t>OK</a:t>
            </a:r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  <a:ea typeface="Times New Roman"/>
              </a:rPr>
              <a:t>-</a:t>
            </a:r>
            <a:r>
              <a:rPr lang="en-US" sz="2000" b="1" i="1" dirty="0">
                <a:solidFill>
                  <a:srgbClr val="7030A0"/>
                </a:solidFill>
                <a:latin typeface="Century" pitchFamily="18" charset="0"/>
                <a:ea typeface="Times New Roman"/>
              </a:rPr>
              <a:t>Super</a:t>
            </a:r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  <a:ea typeface="Times New Roman"/>
              </a:rPr>
              <a:t>Ум” среди детей 5-6 </a:t>
            </a:r>
            <a:r>
              <a:rPr lang="ru-RU" sz="2000" b="1" i="1" dirty="0" smtClean="0">
                <a:solidFill>
                  <a:srgbClr val="7030A0"/>
                </a:solidFill>
                <a:latin typeface="Century" pitchFamily="18" charset="0"/>
                <a:ea typeface="Times New Roman"/>
              </a:rPr>
              <a:t>лет, 2019г.</a:t>
            </a:r>
            <a:endParaRPr lang="ru-RU" sz="2000" b="1" i="1" dirty="0">
              <a:solidFill>
                <a:srgbClr val="7030A0"/>
              </a:solidFill>
              <a:latin typeface="Century" pitchFamily="18" charset="0"/>
              <a:ea typeface="Times New Roman"/>
            </a:endParaRPr>
          </a:p>
          <a:p>
            <a:pPr algn="ctr"/>
            <a:endParaRPr lang="ru-RU" sz="2000" b="1" i="1" dirty="0">
              <a:solidFill>
                <a:srgbClr val="7030A0"/>
              </a:solidFill>
              <a:latin typeface="Century" pitchFamily="18" charset="0"/>
            </a:endParaRPr>
          </a:p>
          <a:p>
            <a:pPr lvl="0"/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-Благодарность за организацию и проведение открытого Всероссийского интеллектуального турнира способностей «</a:t>
            </a:r>
            <a:r>
              <a:rPr lang="ru-RU" sz="2000" b="1" i="1" dirty="0" err="1">
                <a:solidFill>
                  <a:srgbClr val="7030A0"/>
                </a:solidFill>
                <a:latin typeface="Century" pitchFamily="18" charset="0"/>
              </a:rPr>
              <a:t>РостОК</a:t>
            </a:r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 </a:t>
            </a:r>
            <a:r>
              <a:rPr lang="ru-RU" sz="2000" b="1" i="1" dirty="0" smtClean="0">
                <a:solidFill>
                  <a:srgbClr val="7030A0"/>
                </a:solidFill>
                <a:latin typeface="Century" pitchFamily="18" charset="0"/>
              </a:rPr>
              <a:t>– </a:t>
            </a:r>
            <a:r>
              <a:rPr lang="en-US" sz="2000" b="1" i="1" dirty="0">
                <a:solidFill>
                  <a:srgbClr val="7030A0"/>
                </a:solidFill>
                <a:latin typeface="Century" pitchFamily="18" charset="0"/>
                <a:ea typeface="Times New Roman"/>
              </a:rPr>
              <a:t>Super</a:t>
            </a:r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  <a:ea typeface="Times New Roman"/>
              </a:rPr>
              <a:t>Ум</a:t>
            </a:r>
            <a:r>
              <a:rPr lang="ru-RU" sz="2000" b="1" i="1" dirty="0" smtClean="0">
                <a:solidFill>
                  <a:srgbClr val="7030A0"/>
                </a:solidFill>
                <a:latin typeface="Century" pitchFamily="18" charset="0"/>
              </a:rPr>
              <a:t>» </a:t>
            </a:r>
            <a:endParaRPr lang="ru-RU" sz="2000" b="1" i="1" dirty="0">
              <a:solidFill>
                <a:srgbClr val="7030A0"/>
              </a:solidFill>
              <a:latin typeface="Century" pitchFamily="18" charset="0"/>
            </a:endParaRPr>
          </a:p>
          <a:p>
            <a:pPr lvl="0"/>
            <a:endParaRPr lang="ru-RU" sz="2000" b="1" i="1" dirty="0">
              <a:solidFill>
                <a:srgbClr val="7030A0"/>
              </a:solidFill>
              <a:latin typeface="Century" pitchFamily="18" charset="0"/>
            </a:endParaRPr>
          </a:p>
          <a:p>
            <a:pPr lvl="0"/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-Благодарность за участие воспитанников в открытом Всероссийском интеллектуальном турнире способностей «</a:t>
            </a:r>
            <a:r>
              <a:rPr lang="ru-RU" sz="2000" b="1" i="1" dirty="0" err="1">
                <a:solidFill>
                  <a:srgbClr val="7030A0"/>
                </a:solidFill>
                <a:latin typeface="Century" pitchFamily="18" charset="0"/>
              </a:rPr>
              <a:t>РостОК</a:t>
            </a:r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 - </a:t>
            </a:r>
            <a:r>
              <a:rPr lang="en-US" sz="2000" b="1" i="1" dirty="0">
                <a:solidFill>
                  <a:srgbClr val="7030A0"/>
                </a:solidFill>
                <a:latin typeface="Century" pitchFamily="18" charset="0"/>
                <a:ea typeface="Times New Roman"/>
              </a:rPr>
              <a:t>Super</a:t>
            </a:r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  <a:ea typeface="Times New Roman"/>
              </a:rPr>
              <a:t>Ум </a:t>
            </a:r>
            <a:r>
              <a:rPr lang="ru-RU" sz="2000" b="1" i="1" dirty="0" smtClean="0">
                <a:solidFill>
                  <a:srgbClr val="7030A0"/>
                </a:solidFill>
                <a:latin typeface="Century" pitchFamily="18" charset="0"/>
              </a:rPr>
              <a:t>» </a:t>
            </a:r>
            <a:endParaRPr lang="ru-RU" sz="2000" b="1" i="1" dirty="0">
              <a:solidFill>
                <a:srgbClr val="7030A0"/>
              </a:solidFill>
              <a:latin typeface="Century" pitchFamily="18" charset="0"/>
            </a:endParaRPr>
          </a:p>
          <a:p>
            <a:endParaRPr lang="ru-RU" sz="2000" b="1" i="1" dirty="0"/>
          </a:p>
          <a:p>
            <a:endParaRPr lang="ru-RU" sz="2000" b="1" i="1" dirty="0" smtClean="0"/>
          </a:p>
          <a:p>
            <a:endParaRPr lang="ru-RU" sz="2000" b="1" i="1" dirty="0" smtClean="0"/>
          </a:p>
          <a:p>
            <a:endParaRPr lang="ru-RU" b="1" i="1" dirty="0" smtClean="0"/>
          </a:p>
          <a:p>
            <a:endParaRPr lang="ru-RU" b="1" i="1" dirty="0" smtClean="0"/>
          </a:p>
          <a:p>
            <a:pPr algn="ctr"/>
            <a:endParaRPr lang="ru-RU" sz="3600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116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4765" y="268027"/>
            <a:ext cx="677446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i="1" dirty="0">
              <a:solidFill>
                <a:srgbClr val="7030A0"/>
              </a:solidFill>
              <a:latin typeface="Century" pitchFamily="18" charset="0"/>
            </a:endParaRPr>
          </a:p>
          <a:p>
            <a:pPr lvl="0"/>
            <a:endParaRPr lang="ru-RU" sz="2000" b="1" i="1" dirty="0" smtClean="0">
              <a:solidFill>
                <a:srgbClr val="7030A0"/>
              </a:solidFill>
              <a:latin typeface="Century" pitchFamily="18" charset="0"/>
            </a:endParaRPr>
          </a:p>
          <a:p>
            <a:pPr lvl="0"/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-</a:t>
            </a:r>
            <a:r>
              <a:rPr lang="ru-RU" sz="2000" b="1" i="1" dirty="0" err="1">
                <a:solidFill>
                  <a:srgbClr val="7030A0"/>
                </a:solidFill>
                <a:latin typeface="Century" pitchFamily="18" charset="0"/>
              </a:rPr>
              <a:t>Сивацкий</a:t>
            </a:r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 Ефим-</a:t>
            </a:r>
          </a:p>
          <a:p>
            <a:pPr lvl="0"/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Диплом 1 степени</a:t>
            </a:r>
          </a:p>
          <a:p>
            <a:pPr lvl="0"/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,</a:t>
            </a:r>
            <a:r>
              <a:rPr lang="ru-RU" sz="2000" b="1" i="1" dirty="0" err="1">
                <a:solidFill>
                  <a:srgbClr val="7030A0"/>
                </a:solidFill>
                <a:latin typeface="Century" pitchFamily="18" charset="0"/>
              </a:rPr>
              <a:t>Баркова</a:t>
            </a:r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 Анастасия-</a:t>
            </a:r>
          </a:p>
          <a:p>
            <a:pPr lvl="0"/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Диплом 1 степени</a:t>
            </a:r>
          </a:p>
          <a:p>
            <a:pPr lvl="0"/>
            <a:r>
              <a:rPr lang="ru-RU" sz="2000" b="1" i="1" dirty="0" err="1">
                <a:solidFill>
                  <a:srgbClr val="7030A0"/>
                </a:solidFill>
                <a:latin typeface="Century" pitchFamily="18" charset="0"/>
              </a:rPr>
              <a:t>Пруняк</a:t>
            </a:r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 Владислав - диплом 1 степени;, </a:t>
            </a:r>
            <a:r>
              <a:rPr lang="ru-RU" sz="2000" b="1" i="1" dirty="0" err="1">
                <a:solidFill>
                  <a:srgbClr val="7030A0"/>
                </a:solidFill>
                <a:latin typeface="Century" pitchFamily="18" charset="0"/>
              </a:rPr>
              <a:t>Огаркова</a:t>
            </a:r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 Маргарита-</a:t>
            </a:r>
          </a:p>
          <a:p>
            <a:pPr lvl="0"/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Диплом 2 степени</a:t>
            </a:r>
          </a:p>
          <a:p>
            <a:pPr lvl="0"/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Хромов Владимир-</a:t>
            </a:r>
          </a:p>
          <a:p>
            <a:pPr lvl="0"/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Диплом 2 степени</a:t>
            </a:r>
          </a:p>
          <a:p>
            <a:pPr lvl="0"/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Верба Варвара, - дипломы 2 степени,; </a:t>
            </a:r>
          </a:p>
          <a:p>
            <a:pPr lvl="0"/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Century" pitchFamily="18" charset="0"/>
              </a:rPr>
              <a:t>Оробинская</a:t>
            </a:r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 Арина-</a:t>
            </a:r>
          </a:p>
          <a:p>
            <a:pPr lvl="0"/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Диплом 3 степени</a:t>
            </a:r>
          </a:p>
          <a:p>
            <a:pPr lvl="0"/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 Петров Егор –дипломы 3 степени; </a:t>
            </a:r>
          </a:p>
          <a:p>
            <a:pPr lvl="0"/>
            <a:r>
              <a:rPr lang="ru-RU" sz="2000" b="1" i="1" dirty="0" err="1">
                <a:solidFill>
                  <a:srgbClr val="7030A0"/>
                </a:solidFill>
                <a:latin typeface="Century" pitchFamily="18" charset="0"/>
              </a:rPr>
              <a:t>Антуфьев</a:t>
            </a:r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 Артем-</a:t>
            </a:r>
          </a:p>
          <a:p>
            <a:pPr lvl="0"/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Диплом 3 степени</a:t>
            </a:r>
          </a:p>
          <a:p>
            <a:pPr lvl="0"/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 Губанова Валерия- за </a:t>
            </a:r>
            <a:r>
              <a:rPr lang="ru-RU" sz="2000" b="1" i="1" dirty="0" smtClean="0">
                <a:solidFill>
                  <a:srgbClr val="7030A0"/>
                </a:solidFill>
                <a:latin typeface="Century" pitchFamily="18" charset="0"/>
              </a:rPr>
              <a:t>участие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6614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1196752"/>
            <a:ext cx="69847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i="1" dirty="0" smtClean="0">
              <a:solidFill>
                <a:srgbClr val="7030A0"/>
              </a:solidFill>
            </a:endParaRPr>
          </a:p>
          <a:p>
            <a:pPr algn="ctr"/>
            <a:endParaRPr lang="ru-RU" sz="3600" b="1" i="1" dirty="0">
              <a:solidFill>
                <a:srgbClr val="7030A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7030A0"/>
                </a:solidFill>
              </a:rPr>
              <a:t>   </a:t>
            </a:r>
            <a:r>
              <a:rPr lang="ru-RU" sz="3600" b="1" i="1" dirty="0" smtClean="0">
                <a:solidFill>
                  <a:srgbClr val="FF0000"/>
                </a:solidFill>
                <a:latin typeface="Century" pitchFamily="18" charset="0"/>
              </a:rPr>
              <a:t>СПАСИБО ЗА </a:t>
            </a:r>
          </a:p>
          <a:p>
            <a:pPr algn="ctr"/>
            <a:endParaRPr lang="ru-RU" sz="3600" b="1" i="1" dirty="0">
              <a:solidFill>
                <a:srgbClr val="FF0000"/>
              </a:solidFill>
              <a:latin typeface="Century" pitchFamily="18" charset="0"/>
            </a:endParaRP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Century" pitchFamily="18" charset="0"/>
              </a:rPr>
              <a:t>ВНИМАНИЕ!!!!</a:t>
            </a:r>
          </a:p>
          <a:p>
            <a:pPr algn="ctr"/>
            <a:endParaRPr lang="ru-RU" sz="3600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620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1268760"/>
            <a:ext cx="69847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Каждое мгновение той работы, которая называется воспитанием, — это творение будущего и взгляд в будущее.</a:t>
            </a:r>
          </a:p>
          <a:p>
            <a:pPr algn="r"/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Сухомлинский В. А.</a:t>
            </a:r>
          </a:p>
          <a:p>
            <a:pPr algn="ctr"/>
            <a:endParaRPr lang="ru-RU" sz="2000" b="1" i="1" dirty="0">
              <a:solidFill>
                <a:srgbClr val="7030A0"/>
              </a:solidFill>
              <a:latin typeface="Century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2564904"/>
            <a:ext cx="61206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девиз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Мечтай, дерзай, твори – все для счастья детворы!» </a:t>
            </a:r>
            <a:endParaRPr lang="ru-RU" sz="24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кредо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Я слабым говорю: «Держись!» Я им помочь, готова всей душой.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67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4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5696" y="908720"/>
            <a:ext cx="324036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  <a:latin typeface="Century" pitchFamily="18" charset="0"/>
              </a:rPr>
              <a:t>«Быть может, труд наш с виду не приметен,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latin typeface="Century" pitchFamily="18" charset="0"/>
              </a:rPr>
              <a:t>Но лишь одно я знаю – малыши,</a:t>
            </a:r>
          </a:p>
          <a:p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с</a:t>
            </a:r>
            <a:r>
              <a:rPr lang="ru-RU" sz="2000" b="1" i="1" dirty="0" smtClean="0">
                <a:solidFill>
                  <a:srgbClr val="7030A0"/>
                </a:solidFill>
                <a:latin typeface="Century" pitchFamily="18" charset="0"/>
              </a:rPr>
              <a:t>пешат к нам в сад с утра, с утра торопят маму-</a:t>
            </a:r>
          </a:p>
          <a:p>
            <a:r>
              <a:rPr lang="ru-RU" sz="2000" b="1" i="1" dirty="0">
                <a:solidFill>
                  <a:srgbClr val="7030A0"/>
                </a:solidFill>
                <a:latin typeface="Century" pitchFamily="18" charset="0"/>
              </a:rPr>
              <a:t>д</a:t>
            </a:r>
            <a:r>
              <a:rPr lang="ru-RU" sz="2000" b="1" i="1" dirty="0" smtClean="0">
                <a:solidFill>
                  <a:srgbClr val="7030A0"/>
                </a:solidFill>
                <a:latin typeface="Century" pitchFamily="18" charset="0"/>
              </a:rPr>
              <a:t>авай быстрее, мама, побежим!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latin typeface="Century" pitchFamily="18" charset="0"/>
              </a:rPr>
              <a:t>Наверное- это вот и есть ответ-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latin typeface="Century" pitchFamily="18" charset="0"/>
              </a:rPr>
              <a:t>ценнее нашего труда на свете нет! </a:t>
            </a:r>
          </a:p>
          <a:p>
            <a:endParaRPr lang="ru-RU" i="1" dirty="0"/>
          </a:p>
          <a:p>
            <a:endParaRPr lang="ru-RU" i="1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 descr="D:\Desktop\Attachments_domnau10mbdou@yandex.ru_2016-10-24_11-14-24\фото воспитателяj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08720"/>
            <a:ext cx="2664296" cy="3740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58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457200" y="3287109"/>
          <a:ext cx="8229600" cy="1152144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12283120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Диплом  РВ № 143491 от 30.06.1990г Семипалатинский педагогический институт им.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Н. К. Крупской.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Казахстан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Присвоена   квалификация: «Преподаватель дошкольной педагогики и психологии, воспитатель.»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567890"/>
                  </a:ext>
                </a:extLst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19168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89731" y="908720"/>
            <a:ext cx="5904656" cy="443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i="1" dirty="0" smtClean="0">
                <a:solidFill>
                  <a:srgbClr val="FF0000"/>
                </a:solidFill>
                <a:latin typeface="Century" pitchFamily="18" charset="0"/>
              </a:rPr>
              <a:t>Образование:</a:t>
            </a:r>
            <a:r>
              <a:rPr lang="ru-RU" sz="2800" i="1" dirty="0" smtClean="0">
                <a:solidFill>
                  <a:srgbClr val="FF0000"/>
                </a:solidFill>
                <a:latin typeface="Century" pitchFamily="18" charset="0"/>
              </a:rPr>
              <a:t>  </a:t>
            </a:r>
            <a:r>
              <a:rPr lang="ru-RU" sz="2400" b="1" i="1" dirty="0" smtClean="0">
                <a:solidFill>
                  <a:srgbClr val="7030A0"/>
                </a:solidFill>
                <a:latin typeface="Century" pitchFamily="18" charset="0"/>
              </a:rPr>
              <a:t>высшее</a:t>
            </a:r>
            <a:r>
              <a:rPr lang="ru-RU" sz="2400" b="1" i="1" dirty="0">
                <a:solidFill>
                  <a:srgbClr val="7030A0"/>
                </a:solidFill>
                <a:latin typeface="Century" pitchFamily="18" charset="0"/>
              </a:rPr>
              <a:t>. Диплом  РВ № 143491 от 30.06.1990г Семипалатинский педагогический институт им. </a:t>
            </a:r>
          </a:p>
          <a:p>
            <a:pPr lvl="0" algn="ctr">
              <a:spcBef>
                <a:spcPct val="20000"/>
              </a:spcBef>
            </a:pPr>
            <a:r>
              <a:rPr lang="ru-RU" sz="2400" b="1" i="1" dirty="0">
                <a:solidFill>
                  <a:srgbClr val="7030A0"/>
                </a:solidFill>
                <a:latin typeface="Century" pitchFamily="18" charset="0"/>
              </a:rPr>
              <a:t>Н. К. Крупской.</a:t>
            </a:r>
          </a:p>
          <a:p>
            <a:pPr lvl="0" algn="ctr">
              <a:spcBef>
                <a:spcPct val="20000"/>
              </a:spcBef>
            </a:pPr>
            <a:r>
              <a:rPr lang="ru-RU" sz="2400" b="1" i="1" dirty="0">
                <a:solidFill>
                  <a:srgbClr val="7030A0"/>
                </a:solidFill>
                <a:latin typeface="Century" pitchFamily="18" charset="0"/>
              </a:rPr>
              <a:t>г. Казахстан</a:t>
            </a:r>
          </a:p>
          <a:p>
            <a:pPr lvl="0" algn="ctr">
              <a:spcBef>
                <a:spcPct val="20000"/>
              </a:spcBef>
            </a:pPr>
            <a:r>
              <a:rPr lang="ru-RU" sz="2400" b="1" i="1" dirty="0">
                <a:solidFill>
                  <a:srgbClr val="7030A0"/>
                </a:solidFill>
                <a:latin typeface="Century" pitchFamily="18" charset="0"/>
              </a:rPr>
              <a:t>Присвоена   квалификация: «Преподаватель дошкольной педагогики и психологии, воспитатель.» </a:t>
            </a:r>
            <a:endParaRPr lang="ru-RU" sz="2400" b="1" i="1" dirty="0" smtClean="0">
              <a:solidFill>
                <a:srgbClr val="7030A0"/>
              </a:solidFill>
              <a:latin typeface="Century" pitchFamily="18" charset="0"/>
            </a:endParaRPr>
          </a:p>
          <a:p>
            <a:pPr algn="ctr"/>
            <a:r>
              <a:rPr lang="ru-RU" sz="2400" i="1" dirty="0" smtClean="0">
                <a:solidFill>
                  <a:srgbClr val="7030A0"/>
                </a:solidFill>
                <a:latin typeface="Century" pitchFamily="18" charset="0"/>
              </a:rPr>
              <a:t> </a:t>
            </a:r>
            <a:endParaRPr lang="ru-RU" sz="2400" i="1" dirty="0">
              <a:solidFill>
                <a:srgbClr val="7030A0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64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0856" y="980728"/>
            <a:ext cx="676875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Century" pitchFamily="18" charset="0"/>
              </a:rPr>
              <a:t>Сведения о повышении квалификации:</a:t>
            </a:r>
          </a:p>
          <a:p>
            <a:pPr>
              <a:spcAft>
                <a:spcPts val="0"/>
              </a:spcAft>
            </a:pPr>
            <a:endParaRPr lang="en-US" sz="2400" b="1" i="1" dirty="0" smtClean="0">
              <a:solidFill>
                <a:srgbClr val="7030A0"/>
              </a:solidFill>
              <a:latin typeface="Century" pitchFamily="18" charset="0"/>
              <a:ea typeface="Times New Roman"/>
            </a:endParaRPr>
          </a:p>
          <a:p>
            <a:pPr>
              <a:spcAft>
                <a:spcPts val="0"/>
              </a:spcAft>
            </a:pPr>
            <a:endParaRPr lang="en-US" sz="2400" b="1" i="1" dirty="0">
              <a:solidFill>
                <a:srgbClr val="7030A0"/>
              </a:solidFill>
              <a:latin typeface="Century" pitchFamily="18" charset="0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7030A0"/>
                </a:solidFill>
                <a:latin typeface="Century" pitchFamily="18" charset="0"/>
                <a:ea typeface="Times New Roman"/>
              </a:rPr>
              <a:t>-АНО ДПО «Московская академия  профессиональных компетенций» "Актуальные  вопросы  интерактивной педагогики в  дошкольной организации в условиях реализации ФГОС ДО"  в объеме 72 часа, удостоверение № 180002699491, , дата выдачи 12.02.2021. </a:t>
            </a:r>
          </a:p>
          <a:p>
            <a:pPr>
              <a:spcAft>
                <a:spcPts val="0"/>
              </a:spcAft>
            </a:pPr>
            <a:r>
              <a:rPr lang="ru-RU" sz="2400" i="1" dirty="0">
                <a:solidFill>
                  <a:srgbClr val="7030A0"/>
                </a:solidFill>
                <a:latin typeface="Century" pitchFamily="18" charset="0"/>
                <a:ea typeface="Times New Roman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 </a:t>
            </a:r>
            <a:endParaRPr lang="ru-RU" sz="1100" dirty="0">
              <a:latin typeface="Times New Roman"/>
              <a:ea typeface="Times New Roman"/>
            </a:endParaRPr>
          </a:p>
          <a:p>
            <a:endParaRPr lang="ru-RU" b="1" i="1" dirty="0">
              <a:latin typeface="Century" pitchFamily="18" charset="0"/>
            </a:endParaRPr>
          </a:p>
          <a:p>
            <a:endParaRPr lang="ru-RU" b="1" i="1" dirty="0" smtClean="0"/>
          </a:p>
          <a:p>
            <a:endParaRPr lang="ru-RU" b="1" i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04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3" b="3539"/>
          <a:stretch/>
        </p:blipFill>
        <p:spPr>
          <a:xfrm>
            <a:off x="107657" y="35903"/>
            <a:ext cx="2736151" cy="38971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0" t="13250" r="15840" b="55250"/>
          <a:stretch/>
        </p:blipFill>
        <p:spPr>
          <a:xfrm>
            <a:off x="4610242" y="109383"/>
            <a:ext cx="3168352" cy="2160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746" y="2379005"/>
            <a:ext cx="3119435" cy="44124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95" y="2379005"/>
            <a:ext cx="3238654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7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91" y="-39544"/>
            <a:ext cx="3080693" cy="43576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32" y="1997450"/>
            <a:ext cx="3279136" cy="46383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619" y="33293"/>
            <a:ext cx="2916178" cy="392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2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73" y="1600200"/>
            <a:ext cx="3199654" cy="4525963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" y="0"/>
            <a:ext cx="2952574" cy="41764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374" y="2726591"/>
            <a:ext cx="3049786" cy="43139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0"/>
            <a:ext cx="3150929" cy="445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6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71800" cy="39207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55" y="2237472"/>
            <a:ext cx="3113789" cy="4404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345" y="4909"/>
            <a:ext cx="3238654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240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549</Words>
  <Application>Microsoft Office PowerPoint</Application>
  <PresentationFormat>Экран (4:3)</PresentationFormat>
  <Paragraphs>85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Andalus</vt:lpstr>
      <vt:lpstr>Arial</vt:lpstr>
      <vt:lpstr>Calibri</vt:lpstr>
      <vt:lpstr>Century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ANYA</dc:creator>
  <cp:lastModifiedBy>User</cp:lastModifiedBy>
  <cp:revision>41</cp:revision>
  <dcterms:created xsi:type="dcterms:W3CDTF">2018-02-06T13:42:53Z</dcterms:created>
  <dcterms:modified xsi:type="dcterms:W3CDTF">2021-06-02T08:02:04Z</dcterms:modified>
</cp:coreProperties>
</file>