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5FDEE30-CEF4-4F7B-B76A-19D2E5974EF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B25E08-6E5D-45D5-A44E-EC9EA3C9F126}" type="datetimeFigureOut">
              <a:rPr lang="ru-RU" smtClean="0"/>
              <a:t>27.02.2017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b="1"/>
              <a:t>«Разложение многочлена на множители».</a:t>
            </a:r>
            <a:r>
              <a:rPr lang="ru-RU" alt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altLang="ru-RU" sz="2800" dirty="0"/>
              <a:t>Разработка учителя математики МБОУ </a:t>
            </a:r>
            <a:r>
              <a:rPr lang="ru-RU" altLang="ru-RU" sz="2800" dirty="0" smtClean="0"/>
              <a:t>«Средняя школа поселка Домново»</a:t>
            </a:r>
            <a:endParaRPr lang="ru-RU" altLang="ru-RU" sz="2800" dirty="0"/>
          </a:p>
          <a:p>
            <a:r>
              <a:rPr lang="ru-RU" altLang="ru-RU" sz="2800" dirty="0" err="1"/>
              <a:t>Кондрашиной</a:t>
            </a:r>
            <a:r>
              <a:rPr lang="ru-RU" altLang="ru-RU" sz="2800" dirty="0"/>
              <a:t> Е.И.</a:t>
            </a:r>
          </a:p>
        </p:txBody>
      </p:sp>
    </p:spTree>
    <p:extLst>
      <p:ext uri="{BB962C8B-B14F-4D97-AF65-F5344CB8AC3E}">
        <p14:creationId xmlns:p14="http://schemas.microsoft.com/office/powerpoint/2010/main" val="5013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539750" y="1052513"/>
            <a:ext cx="8188325" cy="4968875"/>
            <a:chOff x="2281" y="3186"/>
            <a:chExt cx="7200" cy="3484"/>
          </a:xfrm>
        </p:grpSpPr>
        <p:sp>
          <p:nvSpPr>
            <p:cNvPr id="3077" name="AutoShape 5"/>
            <p:cNvSpPr>
              <a:spLocks noChangeAspect="1" noChangeArrowheads="1"/>
            </p:cNvSpPr>
            <p:nvPr/>
          </p:nvSpPr>
          <p:spPr bwMode="auto">
            <a:xfrm>
              <a:off x="2281" y="3186"/>
              <a:ext cx="7200" cy="3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693" y="3325"/>
              <a:ext cx="4376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3975" y="3465"/>
              <a:ext cx="3812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2000"/>
                <a:t>Разложение многочлена на множители - это</a:t>
              </a: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2422" y="4580"/>
              <a:ext cx="1835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63" y="4719"/>
              <a:ext cx="1553" cy="1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600"/>
                <a:t>представление многочлена в виде суммы двух или нескольких многочленов</a:t>
              </a: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4681" y="4580"/>
              <a:ext cx="2118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4822" y="4719"/>
              <a:ext cx="1835" cy="1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600"/>
                <a:t>представление многочлена в виде произведения двух или нескольких одночленов</a:t>
              </a: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7222" y="4580"/>
              <a:ext cx="2118" cy="1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7363" y="4719"/>
              <a:ext cx="1836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600"/>
                <a:t>представление многочлена в виде произведения двух или нескольких многочленов</a:t>
              </a: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7505" y="4161"/>
              <a:ext cx="705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355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971550" y="2565400"/>
            <a:ext cx="2087563" cy="208756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>
                <a:cs typeface="Times New Roman" pitchFamily="18" charset="0"/>
              </a:rPr>
              <a:t>вынести в каждой группе общий множитель (в виде </a:t>
            </a:r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многочлена</a:t>
            </a:r>
            <a:r>
              <a:rPr lang="ru-RU" altLang="ru-RU">
                <a:cs typeface="Times New Roman" pitchFamily="18" charset="0"/>
              </a:rPr>
              <a:t>) за скобки</a:t>
            </a:r>
            <a:endParaRPr lang="ru-RU" altLang="ru-RU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195513" y="5013325"/>
            <a:ext cx="342900" cy="34448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200">
                <a:cs typeface="Times New Roman" pitchFamily="18" charset="0"/>
              </a:rPr>
              <a:t>3</a:t>
            </a:r>
            <a:endParaRPr lang="ru-RU" alt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492500" y="2565400"/>
            <a:ext cx="1800225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>
                <a:cs typeface="Times New Roman" pitchFamily="18" charset="0"/>
              </a:rPr>
              <a:t>вынести в каждой группе общий множитель в виде одночлена за скобки</a:t>
            </a:r>
            <a:endParaRPr lang="ru-RU" alt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643438" y="5084763"/>
            <a:ext cx="3429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200">
                <a:cs typeface="Times New Roman" pitchFamily="18" charset="0"/>
              </a:rPr>
              <a:t>2</a:t>
            </a:r>
            <a:endParaRPr lang="ru-RU" altLang="ru-RU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724525" y="2565400"/>
            <a:ext cx="2016125" cy="18002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>
                <a:cs typeface="Times New Roman" pitchFamily="18" charset="0"/>
              </a:rPr>
              <a:t>сгруппировать его члены так, чтобы в каждой группе имели общий множитель</a:t>
            </a:r>
            <a:endParaRPr lang="ru-RU" altLang="ru-RU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877050" y="5013325"/>
            <a:ext cx="33655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200">
                <a:cs typeface="Times New Roman" pitchFamily="18" charset="0"/>
              </a:rPr>
              <a:t>1</a:t>
            </a:r>
            <a:endParaRPr lang="ru-RU" altLang="ru-RU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2484438" y="1773238"/>
            <a:ext cx="863600" cy="660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356100" y="1773238"/>
            <a:ext cx="0" cy="661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372225" y="1773238"/>
            <a:ext cx="660400" cy="660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57150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57150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476375" y="981075"/>
            <a:ext cx="6345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/>
              <a:t>Чтобы разложить многочлен на множители</a:t>
            </a:r>
          </a:p>
          <a:p>
            <a:r>
              <a:rPr lang="ru-RU" altLang="ru-RU" sz="2400"/>
              <a:t> способом группировки, нужно</a:t>
            </a:r>
          </a:p>
        </p:txBody>
      </p:sp>
    </p:spTree>
    <p:extLst>
      <p:ext uri="{BB962C8B-B14F-4D97-AF65-F5344CB8AC3E}">
        <p14:creationId xmlns:p14="http://schemas.microsoft.com/office/powerpoint/2010/main" val="12115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835150" y="836613"/>
            <a:ext cx="403066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cs typeface="Times New Roman" pitchFamily="18" charset="0"/>
              </a:rPr>
              <a:t>а) </a:t>
            </a:r>
            <a:r>
              <a:rPr lang="en-US" altLang="ru-RU" sz="2400">
                <a:cs typeface="Times New Roman" pitchFamily="18" charset="0"/>
              </a:rPr>
              <a:t>b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– 2ab + a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= (a – b)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</a:t>
            </a:r>
            <a:endParaRPr lang="ru-RU" altLang="ru-RU" sz="2400"/>
          </a:p>
          <a:p>
            <a:pPr eaLnBrk="0" hangingPunct="0"/>
            <a:r>
              <a:rPr lang="en-US" altLang="ru-RU" sz="1400">
                <a:cs typeface="Times New Roman" pitchFamily="18" charset="0"/>
              </a:rPr>
              <a:t>              </a:t>
            </a:r>
            <a:endParaRPr lang="en-US" alt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908175" y="1916113"/>
            <a:ext cx="37941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400">
              <a:cs typeface="Times New Roman" pitchFamily="18" charset="0"/>
            </a:endParaRPr>
          </a:p>
          <a:p>
            <a:pPr eaLnBrk="0" hangingPunct="0"/>
            <a:r>
              <a:rPr lang="ru-RU" altLang="ru-RU" sz="2400">
                <a:cs typeface="Times New Roman" pitchFamily="18" charset="0"/>
              </a:rPr>
              <a:t>б) </a:t>
            </a:r>
            <a:r>
              <a:rPr lang="en-US" altLang="ru-RU" sz="2400">
                <a:cs typeface="Times New Roman" pitchFamily="18" charset="0"/>
              </a:rPr>
              <a:t>x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- y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+ 2xy = (x – y)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</a:t>
            </a:r>
            <a:endParaRPr lang="ru-RU" altLang="ru-RU" sz="2400"/>
          </a:p>
          <a:p>
            <a:pPr eaLnBrk="0" hangingPunct="0"/>
            <a:endParaRPr lang="ru-RU" altLang="ru-RU" sz="240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1979613" y="3284538"/>
            <a:ext cx="4202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cs typeface="Times New Roman" pitchFamily="18" charset="0"/>
              </a:rPr>
              <a:t>в) </a:t>
            </a:r>
            <a:r>
              <a:rPr lang="en-US" altLang="ru-RU" sz="2400">
                <a:cs typeface="Times New Roman" pitchFamily="18" charset="0"/>
              </a:rPr>
              <a:t>–l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+ 2x– x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= (x- l)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1400">
                <a:cs typeface="Times New Roman" pitchFamily="18" charset="0"/>
              </a:rPr>
              <a:t>               </a:t>
            </a:r>
            <a:endParaRPr lang="ru-RU" altLang="ru-RU" sz="1100"/>
          </a:p>
          <a:p>
            <a:pPr eaLnBrk="0" hangingPunct="0"/>
            <a:endParaRPr lang="ru-RU" altLang="ru-RU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2051050" y="4221163"/>
            <a:ext cx="3854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>
                <a:cs typeface="Times New Roman" pitchFamily="18" charset="0"/>
              </a:rPr>
              <a:t>г) </a:t>
            </a:r>
            <a:r>
              <a:rPr lang="en-US" altLang="ru-RU" sz="2400">
                <a:cs typeface="Times New Roman" pitchFamily="18" charset="0"/>
              </a:rPr>
              <a:t>2mn + m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+ n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= (m + n</a:t>
            </a:r>
            <a:r>
              <a:rPr lang="en-US" altLang="ru-RU" sz="2000">
                <a:cs typeface="Times New Roman" pitchFamily="18" charset="0"/>
              </a:rPr>
              <a:t>)</a:t>
            </a:r>
            <a:r>
              <a:rPr lang="en-US" altLang="ru-RU" sz="2000">
                <a:ea typeface="Times New Roman" pitchFamily="18" charset="0"/>
                <a:cs typeface="Arial" charset="0"/>
              </a:rPr>
              <a:t>²</a:t>
            </a:r>
            <a:r>
              <a:rPr lang="ru-RU" altLang="ru-RU" sz="1100"/>
              <a:t>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0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42988" y="1557338"/>
            <a:ext cx="399573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cs typeface="Times New Roman" pitchFamily="18" charset="0"/>
              </a:rPr>
              <a:t>а) </a:t>
            </a:r>
            <a:r>
              <a:rPr lang="en-US" altLang="ru-RU" sz="2400">
                <a:cs typeface="Times New Roman" pitchFamily="18" charset="0"/>
              </a:rPr>
              <a:t>b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– 2ab + a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= (a – b)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1400">
                <a:cs typeface="Times New Roman" pitchFamily="18" charset="0"/>
              </a:rPr>
              <a:t> </a:t>
            </a:r>
            <a:endParaRPr lang="ru-RU" altLang="ru-RU" sz="1100"/>
          </a:p>
          <a:p>
            <a:pPr eaLnBrk="0" hangingPunct="0"/>
            <a:r>
              <a:rPr lang="en-US" altLang="ru-RU" sz="1400">
                <a:cs typeface="Times New Roman" pitchFamily="18" charset="0"/>
              </a:rPr>
              <a:t>              </a:t>
            </a:r>
            <a:endParaRPr lang="en-US" altLang="ru-RU"/>
          </a:p>
        </p:txBody>
      </p:sp>
      <p:graphicFrame>
        <p:nvGraphicFramePr>
          <p:cNvPr id="6158" name="Group 14"/>
          <p:cNvGraphicFramePr>
            <a:graphicFrameLocks noGrp="1"/>
          </p:cNvGraphicFramePr>
          <p:nvPr/>
        </p:nvGraphicFramePr>
        <p:xfrm>
          <a:off x="6227763" y="1484313"/>
          <a:ext cx="647700" cy="518160"/>
        </p:xfrm>
        <a:graphic>
          <a:graphicData uri="http://schemas.openxmlformats.org/drawingml/2006/table">
            <a:tbl>
              <a:tblPr/>
              <a:tblGrid>
                <a:gridCol w="647700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403350" y="2492375"/>
            <a:ext cx="379412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400">
              <a:cs typeface="Times New Roman" pitchFamily="18" charset="0"/>
            </a:endParaRPr>
          </a:p>
          <a:p>
            <a:pPr eaLnBrk="0" hangingPunct="0"/>
            <a:r>
              <a:rPr lang="ru-RU" altLang="ru-RU" sz="2400">
                <a:cs typeface="Times New Roman" pitchFamily="18" charset="0"/>
              </a:rPr>
              <a:t>б) </a:t>
            </a:r>
            <a:r>
              <a:rPr lang="en-US" altLang="ru-RU" sz="2400">
                <a:cs typeface="Times New Roman" pitchFamily="18" charset="0"/>
              </a:rPr>
              <a:t>x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- y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+ 2xy = (x – y)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</a:t>
            </a:r>
            <a:endParaRPr lang="ru-RU" altLang="ru-RU" sz="2400"/>
          </a:p>
          <a:p>
            <a:pPr eaLnBrk="0" hangingPunct="0"/>
            <a:endParaRPr lang="ru-RU" altLang="ru-RU" sz="2400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1403350" y="3500438"/>
            <a:ext cx="435451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7148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cs typeface="Times New Roman" pitchFamily="18" charset="0"/>
              </a:rPr>
              <a:t>в) </a:t>
            </a:r>
            <a:r>
              <a:rPr lang="en-US" altLang="ru-RU" sz="2400">
                <a:cs typeface="Times New Roman" pitchFamily="18" charset="0"/>
              </a:rPr>
              <a:t>–l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+ 2xl – x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2400">
                <a:cs typeface="Times New Roman" pitchFamily="18" charset="0"/>
              </a:rPr>
              <a:t> = (x- l)</a:t>
            </a:r>
            <a:r>
              <a:rPr lang="en-US" altLang="ru-RU" sz="2400" baseline="30000">
                <a:cs typeface="Times New Roman" pitchFamily="18" charset="0"/>
              </a:rPr>
              <a:t>2</a:t>
            </a:r>
            <a:r>
              <a:rPr lang="en-US" altLang="ru-RU" sz="1400">
                <a:cs typeface="Times New Roman" pitchFamily="18" charset="0"/>
              </a:rPr>
              <a:t>               </a:t>
            </a:r>
            <a:endParaRPr lang="ru-RU" altLang="ru-RU" sz="1100"/>
          </a:p>
          <a:p>
            <a:pPr eaLnBrk="0" hangingPunct="0"/>
            <a:endParaRPr lang="ru-RU" altLang="ru-RU"/>
          </a:p>
        </p:txBody>
      </p:sp>
      <p:graphicFrame>
        <p:nvGraphicFramePr>
          <p:cNvPr id="6183" name="Group 39"/>
          <p:cNvGraphicFramePr>
            <a:graphicFrameLocks noGrp="1"/>
          </p:cNvGraphicFramePr>
          <p:nvPr/>
        </p:nvGraphicFramePr>
        <p:xfrm>
          <a:off x="6156325" y="4149725"/>
          <a:ext cx="647700" cy="518160"/>
        </p:xfrm>
        <a:graphic>
          <a:graphicData uri="http://schemas.openxmlformats.org/drawingml/2006/table">
            <a:tbl>
              <a:tblPr/>
              <a:tblGrid>
                <a:gridCol w="647700"/>
              </a:tblGrid>
              <a:tr h="2746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47148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80000"/>
                        <a:tabLst>
                          <a:tab pos="47148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70000"/>
                        <a:tabLst>
                          <a:tab pos="47148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1487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1487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  <a:endParaRPr kumimoji="0" lang="en-US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1619250" y="4221163"/>
            <a:ext cx="381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/>
              <a:t>г) </a:t>
            </a:r>
            <a:r>
              <a:rPr lang="en-US" altLang="ru-RU" sz="2400"/>
              <a:t>2mn + m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 + n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 = (m + n)</a:t>
            </a:r>
            <a:r>
              <a:rPr lang="en-US" altLang="ru-RU" sz="2400">
                <a:cs typeface="Arial" charset="0"/>
              </a:rPr>
              <a:t>²</a:t>
            </a:r>
            <a:endParaRPr lang="en-US" altLang="ru-RU">
              <a:cs typeface="Arial" charset="0"/>
            </a:endParaRPr>
          </a:p>
        </p:txBody>
      </p:sp>
      <p:sp>
        <p:nvSpPr>
          <p:cNvPr id="6181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проверка</a:t>
            </a:r>
          </a:p>
        </p:txBody>
      </p:sp>
    </p:spTree>
    <p:extLst>
      <p:ext uri="{BB962C8B-B14F-4D97-AF65-F5344CB8AC3E}">
        <p14:creationId xmlns:p14="http://schemas.microsoft.com/office/powerpoint/2010/main" val="17657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" name="Rectangle 103"/>
          <p:cNvSpPr>
            <a:spLocks noChangeArrowheads="1"/>
          </p:cNvSpPr>
          <p:nvPr/>
        </p:nvSpPr>
        <p:spPr bwMode="auto">
          <a:xfrm>
            <a:off x="2627313" y="692150"/>
            <a:ext cx="3770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Метод разложения на множители</a:t>
            </a:r>
          </a:p>
        </p:txBody>
      </p:sp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1042988" y="1628775"/>
            <a:ext cx="2338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Способ группировки</a:t>
            </a:r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3203575" y="1268413"/>
            <a:ext cx="346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Вынесение общего множителя</a:t>
            </a:r>
          </a:p>
        </p:txBody>
      </p:sp>
      <p:sp>
        <p:nvSpPr>
          <p:cNvPr id="7275" name="Rectangle 107"/>
          <p:cNvSpPr>
            <a:spLocks noChangeArrowheads="1"/>
          </p:cNvSpPr>
          <p:nvPr/>
        </p:nvSpPr>
        <p:spPr bwMode="auto">
          <a:xfrm>
            <a:off x="5148263" y="1700213"/>
            <a:ext cx="2746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Формулы сокращенного</a:t>
            </a:r>
            <a:endParaRPr lang="en-US" altLang="ru-RU"/>
          </a:p>
          <a:p>
            <a:r>
              <a:rPr lang="ru-RU" altLang="ru-RU"/>
              <a:t> умножения</a:t>
            </a:r>
          </a:p>
        </p:txBody>
      </p:sp>
      <p:sp>
        <p:nvSpPr>
          <p:cNvPr id="7277" name="Line 109"/>
          <p:cNvSpPr>
            <a:spLocks noChangeShapeType="1"/>
          </p:cNvSpPr>
          <p:nvPr/>
        </p:nvSpPr>
        <p:spPr bwMode="auto">
          <a:xfrm flipH="1">
            <a:off x="2268538" y="1052513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78" name="Line 110"/>
          <p:cNvSpPr>
            <a:spLocks noChangeShapeType="1"/>
          </p:cNvSpPr>
          <p:nvPr/>
        </p:nvSpPr>
        <p:spPr bwMode="auto">
          <a:xfrm>
            <a:off x="4427538" y="10525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79" name="Line 111"/>
          <p:cNvSpPr>
            <a:spLocks noChangeShapeType="1"/>
          </p:cNvSpPr>
          <p:nvPr/>
        </p:nvSpPr>
        <p:spPr bwMode="auto">
          <a:xfrm>
            <a:off x="6227763" y="1052513"/>
            <a:ext cx="9366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323850" y="2708275"/>
            <a:ext cx="27352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ru-RU" b="1"/>
              <a:t>6bx - 9ay - 18by + 3ax</a:t>
            </a:r>
            <a:endParaRPr lang="ru-RU" altLang="ru-RU" b="1"/>
          </a:p>
          <a:p>
            <a:pPr algn="ctr"/>
            <a:r>
              <a:rPr lang="en-US" altLang="ru-RU" b="1"/>
              <a:t>3m</a:t>
            </a:r>
            <a:r>
              <a:rPr lang="en-US" altLang="ru-RU" b="1">
                <a:cs typeface="Arial" charset="0"/>
              </a:rPr>
              <a:t>²</a:t>
            </a:r>
            <a:r>
              <a:rPr lang="en-US" altLang="ru-RU" b="1"/>
              <a:t> + 3mn - 7m - 7n</a:t>
            </a:r>
            <a:endParaRPr lang="ru-RU" altLang="ru-RU" b="1"/>
          </a:p>
          <a:p>
            <a:pPr algn="ctr"/>
            <a:r>
              <a:rPr lang="en-US" altLang="ru-RU" b="1"/>
              <a:t>c</a:t>
            </a:r>
            <a:r>
              <a:rPr lang="en-US" altLang="ru-RU" b="1">
                <a:cs typeface="Arial" charset="0"/>
              </a:rPr>
              <a:t>²</a:t>
            </a:r>
            <a:r>
              <a:rPr lang="en-US" altLang="ru-RU" b="1"/>
              <a:t> + cy - 5c - 5y</a:t>
            </a:r>
          </a:p>
        </p:txBody>
      </p:sp>
      <p:sp>
        <p:nvSpPr>
          <p:cNvPr id="7281" name="Rectangle 113"/>
          <p:cNvSpPr>
            <a:spLocks noChangeArrowheads="1"/>
          </p:cNvSpPr>
          <p:nvPr/>
        </p:nvSpPr>
        <p:spPr bwMode="auto">
          <a:xfrm>
            <a:off x="3059113" y="2997200"/>
            <a:ext cx="27352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ru-RU" sz="2400"/>
              <a:t>20a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b + 4ab</a:t>
            </a:r>
            <a:r>
              <a:rPr lang="en-US" altLang="ru-RU" sz="2400">
                <a:cs typeface="Arial" charset="0"/>
              </a:rPr>
              <a:t>²</a:t>
            </a:r>
          </a:p>
          <a:p>
            <a:pPr algn="ctr"/>
            <a:r>
              <a:rPr lang="en-US" altLang="ru-RU" sz="2400"/>
              <a:t>14x</a:t>
            </a:r>
            <a:r>
              <a:rPr lang="en-US" altLang="ru-RU" sz="2400">
                <a:cs typeface="Arial" charset="0"/>
              </a:rPr>
              <a:t>³</a:t>
            </a:r>
            <a:r>
              <a:rPr lang="en-US" altLang="ru-RU" sz="2400"/>
              <a:t>y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 + 7x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y</a:t>
            </a:r>
            <a:endParaRPr lang="ru-RU" altLang="ru-RU" sz="2400"/>
          </a:p>
          <a:p>
            <a:pPr algn="ctr"/>
            <a:r>
              <a:rPr lang="en-US" altLang="ru-RU" sz="2400"/>
              <a:t>c(m + 5) - b(m + 5)</a:t>
            </a:r>
          </a:p>
        </p:txBody>
      </p:sp>
      <p:sp>
        <p:nvSpPr>
          <p:cNvPr id="7282" name="Rectangle 114"/>
          <p:cNvSpPr>
            <a:spLocks noChangeArrowheads="1"/>
          </p:cNvSpPr>
          <p:nvPr/>
        </p:nvSpPr>
        <p:spPr bwMode="auto">
          <a:xfrm>
            <a:off x="5922963" y="2743200"/>
            <a:ext cx="17938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ru-RU" sz="2400" b="1"/>
              <a:t>64m</a:t>
            </a:r>
            <a:r>
              <a:rPr lang="en-US" altLang="ru-RU" sz="2400" b="1">
                <a:cs typeface="Arial" charset="0"/>
              </a:rPr>
              <a:t>²</a:t>
            </a:r>
            <a:r>
              <a:rPr lang="en-US" altLang="ru-RU" sz="2400" b="1"/>
              <a:t> - 25n</a:t>
            </a:r>
            <a:r>
              <a:rPr lang="en-US" altLang="ru-RU" sz="2400" b="1">
                <a:cs typeface="Arial" charset="0"/>
              </a:rPr>
              <a:t>²</a:t>
            </a:r>
          </a:p>
          <a:p>
            <a:pPr algn="ctr"/>
            <a:r>
              <a:rPr lang="en-US" altLang="ru-RU" sz="2400" b="1"/>
              <a:t>x</a:t>
            </a:r>
            <a:r>
              <a:rPr lang="en-US" altLang="ru-RU" sz="2400" b="1">
                <a:cs typeface="Arial" charset="0"/>
              </a:rPr>
              <a:t>²</a:t>
            </a:r>
            <a:r>
              <a:rPr lang="en-US" altLang="ru-RU" sz="2400" b="1"/>
              <a:t>+ 6x + 9</a:t>
            </a:r>
            <a:endParaRPr lang="ru-RU" altLang="ru-RU" sz="2400" b="1"/>
          </a:p>
          <a:p>
            <a:pPr algn="ctr"/>
            <a:r>
              <a:rPr lang="en-US" altLang="ru-RU" sz="2400" b="1"/>
              <a:t>27a</a:t>
            </a:r>
            <a:r>
              <a:rPr lang="en-US" altLang="ru-RU" sz="2400" b="1">
                <a:cs typeface="Arial" charset="0"/>
              </a:rPr>
              <a:t>³</a:t>
            </a:r>
            <a:r>
              <a:rPr lang="en-US" altLang="ru-RU" sz="2400" b="1"/>
              <a:t>+ b</a:t>
            </a:r>
            <a:r>
              <a:rPr lang="en-US" altLang="ru-RU" sz="2400" b="1">
                <a:cs typeface="Arial" charset="0"/>
              </a:rPr>
              <a:t>³</a:t>
            </a:r>
          </a:p>
          <a:p>
            <a:pPr algn="ctr"/>
            <a:r>
              <a:rPr lang="en-US" altLang="ru-RU" sz="2400" b="1"/>
              <a:t>a</a:t>
            </a:r>
            <a:r>
              <a:rPr lang="en-US" altLang="ru-RU" sz="2400" b="1">
                <a:cs typeface="Arial" charset="0"/>
              </a:rPr>
              <a:t>²</a:t>
            </a:r>
            <a:r>
              <a:rPr lang="en-US" altLang="ru-RU" sz="2400" b="1"/>
              <a:t> - b</a:t>
            </a:r>
            <a:r>
              <a:rPr lang="en-US" altLang="ru-RU" sz="2400" b="1">
                <a:latin typeface="Adobe Gothic Std B" pitchFamily="34" charset="-128"/>
                <a:ea typeface="Adobe Gothic Std B" pitchFamily="34" charset="-128"/>
              </a:rPr>
              <a:t>⁴</a:t>
            </a:r>
          </a:p>
        </p:txBody>
      </p:sp>
      <p:sp>
        <p:nvSpPr>
          <p:cNvPr id="7283" name="Line 115"/>
          <p:cNvSpPr>
            <a:spLocks noChangeShapeType="1"/>
          </p:cNvSpPr>
          <p:nvPr/>
        </p:nvSpPr>
        <p:spPr bwMode="auto">
          <a:xfrm>
            <a:off x="1979613" y="191611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84" name="Line 116"/>
          <p:cNvSpPr>
            <a:spLocks noChangeShapeType="1"/>
          </p:cNvSpPr>
          <p:nvPr/>
        </p:nvSpPr>
        <p:spPr bwMode="auto">
          <a:xfrm>
            <a:off x="4500563" y="1773238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85" name="Line 117"/>
          <p:cNvSpPr>
            <a:spLocks noChangeShapeType="1"/>
          </p:cNvSpPr>
          <p:nvPr/>
        </p:nvSpPr>
        <p:spPr bwMode="auto">
          <a:xfrm>
            <a:off x="7380288" y="23495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7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проверка</a:t>
            </a:r>
          </a:p>
        </p:txBody>
      </p:sp>
      <p:sp>
        <p:nvSpPr>
          <p:cNvPr id="8199" name="Text Box 7"/>
          <p:cNvSpPr txBox="1">
            <a:spLocks noGrp="1" noChangeArrowheads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spcBef>
                <a:spcPct val="0"/>
              </a:spcBef>
              <a:buFontTx/>
              <a:buNone/>
            </a:pPr>
            <a:r>
              <a:rPr lang="ru-RU" altLang="ru-RU"/>
              <a:t>Вариант </a:t>
            </a:r>
            <a:r>
              <a:rPr lang="en-US" altLang="ru-RU"/>
              <a:t>I</a:t>
            </a:r>
          </a:p>
          <a:p>
            <a:pPr marL="533400" indent="-533400">
              <a:spcBef>
                <a:spcPct val="0"/>
              </a:spcBef>
              <a:buFontTx/>
              <a:buChar char="•"/>
            </a:pPr>
            <a:r>
              <a:rPr lang="en-US" altLang="ru-RU"/>
              <a:t>2,5,8</a:t>
            </a:r>
          </a:p>
          <a:p>
            <a:pPr marL="533400" indent="-533400">
              <a:spcBef>
                <a:spcPct val="0"/>
              </a:spcBef>
              <a:buFontTx/>
              <a:buChar char="•"/>
            </a:pPr>
            <a:r>
              <a:rPr lang="en-US" altLang="ru-RU"/>
              <a:t>3,4,6</a:t>
            </a:r>
          </a:p>
          <a:p>
            <a:pPr marL="533400" indent="-533400">
              <a:spcBef>
                <a:spcPct val="0"/>
              </a:spcBef>
              <a:buFontTx/>
              <a:buChar char="•"/>
            </a:pPr>
            <a:r>
              <a:rPr lang="en-US" altLang="ru-RU"/>
              <a:t>1,7,9 </a:t>
            </a:r>
          </a:p>
          <a:p>
            <a:pPr marL="533400" indent="-533400">
              <a:spcBef>
                <a:spcPct val="0"/>
              </a:spcBef>
              <a:buFontTx/>
              <a:buChar char="•"/>
            </a:pPr>
            <a:endParaRPr lang="ru-RU" alt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025900" y="1598613"/>
            <a:ext cx="3624263" cy="4497387"/>
          </a:xfrm>
        </p:spPr>
        <p:txBody>
          <a:bodyPr/>
          <a:lstStyle/>
          <a:p>
            <a:pPr marL="533400" indent="-533400"/>
            <a:r>
              <a:rPr lang="ru-RU" altLang="ru-RU"/>
              <a:t>Вариант </a:t>
            </a:r>
            <a:r>
              <a:rPr lang="en-US" altLang="ru-RU"/>
              <a:t>II</a:t>
            </a:r>
          </a:p>
          <a:p>
            <a:pPr marL="533400" indent="-533400">
              <a:spcBef>
                <a:spcPct val="0"/>
              </a:spcBef>
              <a:buFontTx/>
              <a:buAutoNum type="alphaUcParenR"/>
            </a:pPr>
            <a:r>
              <a:rPr lang="en-US" altLang="ru-RU"/>
              <a:t>5,7,9</a:t>
            </a:r>
          </a:p>
          <a:p>
            <a:pPr marL="533400" indent="-533400">
              <a:spcBef>
                <a:spcPct val="0"/>
              </a:spcBef>
              <a:buFontTx/>
              <a:buAutoNum type="alphaUcParenR"/>
            </a:pPr>
            <a:r>
              <a:rPr lang="en-US" altLang="ru-RU"/>
              <a:t>1,3,4</a:t>
            </a:r>
          </a:p>
          <a:p>
            <a:pPr marL="533400" indent="-533400">
              <a:spcBef>
                <a:spcPct val="0"/>
              </a:spcBef>
              <a:buFontTx/>
              <a:buAutoNum type="alphaUcParenR"/>
            </a:pPr>
            <a:r>
              <a:rPr lang="en-US" altLang="ru-RU"/>
              <a:t> - </a:t>
            </a:r>
          </a:p>
          <a:p>
            <a:pPr marL="533400" indent="-533400">
              <a:spcBef>
                <a:spcPct val="0"/>
              </a:spcBef>
              <a:buFontTx/>
              <a:buAutoNum type="alphaUcParenR"/>
            </a:pPr>
            <a:r>
              <a:rPr lang="en-US" altLang="ru-RU"/>
              <a:t>2,6,8</a:t>
            </a:r>
            <a:endParaRPr lang="ru-RU" altLang="ru-RU"/>
          </a:p>
          <a:p>
            <a:pPr marL="533400" indent="-533400">
              <a:buFontTx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18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187450" y="500063"/>
            <a:ext cx="7416800" cy="585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 u="sng"/>
              <a:t>1 ряд</a:t>
            </a:r>
            <a:endParaRPr lang="ru-RU" altLang="ru-RU" b="1"/>
          </a:p>
          <a:p>
            <a:r>
              <a:rPr lang="ru-RU" altLang="ru-RU"/>
              <a:t>1. 5(2</a:t>
            </a:r>
            <a:r>
              <a:rPr lang="en-US" altLang="ru-RU"/>
              <a:t>m</a:t>
            </a:r>
            <a:r>
              <a:rPr lang="ru-RU" altLang="ru-RU"/>
              <a:t> + 3</a:t>
            </a:r>
            <a:r>
              <a:rPr lang="en-US" altLang="ru-RU"/>
              <a:t>n</a:t>
            </a:r>
            <a:r>
              <a:rPr lang="ru-RU" altLang="ru-RU"/>
              <a:t>)</a:t>
            </a:r>
          </a:p>
          <a:p>
            <a:r>
              <a:rPr lang="ru-RU" altLang="ru-RU"/>
              <a:t>2. </a:t>
            </a:r>
            <a:r>
              <a:rPr lang="en-US" altLang="ru-RU"/>
              <a:t>(c – 3a)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en-US" altLang="ru-RU"/>
              <a:t>3. (2a + 7b)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ru-RU" altLang="ru-RU"/>
              <a:t>4. (2</a:t>
            </a:r>
            <a:r>
              <a:rPr lang="en-US" altLang="ru-RU"/>
              <a:t>m</a:t>
            </a:r>
            <a:r>
              <a:rPr lang="ru-RU" altLang="ru-RU"/>
              <a:t> – 3</a:t>
            </a:r>
            <a:r>
              <a:rPr lang="en-US" altLang="ru-RU"/>
              <a:t>b</a:t>
            </a:r>
            <a:r>
              <a:rPr lang="ru-RU" altLang="ru-RU"/>
              <a:t>)(2</a:t>
            </a:r>
            <a:r>
              <a:rPr lang="en-US" altLang="ru-RU"/>
              <a:t>m</a:t>
            </a:r>
            <a:r>
              <a:rPr lang="ru-RU" altLang="ru-RU"/>
              <a:t> +3</a:t>
            </a:r>
            <a:r>
              <a:rPr lang="en-US" altLang="ru-RU"/>
              <a:t>b</a:t>
            </a:r>
            <a:r>
              <a:rPr lang="ru-RU" altLang="ru-RU"/>
              <a:t>)</a:t>
            </a:r>
          </a:p>
          <a:p>
            <a:r>
              <a:rPr lang="ru-RU" altLang="ru-RU"/>
              <a:t>5. (3</a:t>
            </a:r>
            <a:r>
              <a:rPr lang="en-US" altLang="ru-RU"/>
              <a:t>y</a:t>
            </a:r>
            <a:r>
              <a:rPr lang="ru-RU" altLang="ru-RU"/>
              <a:t> – </a:t>
            </a:r>
            <a:r>
              <a:rPr lang="en-US" altLang="ru-RU"/>
              <a:t>b</a:t>
            </a:r>
            <a:r>
              <a:rPr lang="ru-RU" altLang="ru-RU"/>
              <a:t>)(2</a:t>
            </a:r>
            <a:r>
              <a:rPr lang="en-US" altLang="ru-RU"/>
              <a:t>x</a:t>
            </a:r>
            <a:r>
              <a:rPr lang="ru-RU" altLang="ru-RU"/>
              <a:t> – </a:t>
            </a:r>
            <a:r>
              <a:rPr lang="en-US" altLang="ru-RU"/>
              <a:t>a</a:t>
            </a:r>
            <a:r>
              <a:rPr lang="ru-RU" altLang="ru-RU"/>
              <a:t>)</a:t>
            </a:r>
          </a:p>
          <a:p>
            <a:r>
              <a:rPr lang="ru-RU" altLang="ru-RU"/>
              <a:t>6. (</a:t>
            </a:r>
            <a:r>
              <a:rPr lang="en-US" altLang="ru-RU"/>
              <a:t>x</a:t>
            </a:r>
            <a:r>
              <a:rPr lang="ru-RU" altLang="ru-RU"/>
              <a:t> – 5)(</a:t>
            </a:r>
            <a:r>
              <a:rPr lang="en-US" altLang="ru-RU"/>
              <a:t>x</a:t>
            </a:r>
            <a:r>
              <a:rPr lang="ru-RU" altLang="ru-RU"/>
              <a:t> – 3)</a:t>
            </a:r>
          </a:p>
          <a:p>
            <a:r>
              <a:rPr lang="ru-RU" altLang="ru-RU" b="1" u="sng"/>
              <a:t>2 ряд</a:t>
            </a:r>
            <a:endParaRPr lang="ru-RU" altLang="ru-RU" b="1"/>
          </a:p>
          <a:p>
            <a:r>
              <a:rPr lang="ru-RU" altLang="ru-RU"/>
              <a:t>1. </a:t>
            </a:r>
            <a:r>
              <a:rPr lang="en-US" altLang="ru-RU"/>
              <a:t>(2a – b)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ru-RU" altLang="ru-RU"/>
              <a:t>2. (2</a:t>
            </a:r>
            <a:r>
              <a:rPr lang="en-US" altLang="ru-RU"/>
              <a:t>a</a:t>
            </a:r>
            <a:r>
              <a:rPr lang="ru-RU" altLang="ru-RU"/>
              <a:t> + </a:t>
            </a:r>
            <a:r>
              <a:rPr lang="en-US" altLang="ru-RU"/>
              <a:t>c</a:t>
            </a:r>
            <a:r>
              <a:rPr lang="ru-RU" altLang="ru-RU"/>
              <a:t>)(3</a:t>
            </a:r>
            <a:r>
              <a:rPr lang="en-US" altLang="ru-RU"/>
              <a:t>a</a:t>
            </a:r>
            <a:r>
              <a:rPr lang="ru-RU" altLang="ru-RU"/>
              <a:t> + 2</a:t>
            </a:r>
            <a:r>
              <a:rPr lang="en-US" altLang="ru-RU"/>
              <a:t>b</a:t>
            </a:r>
            <a:r>
              <a:rPr lang="ru-RU" altLang="ru-RU"/>
              <a:t>)</a:t>
            </a:r>
          </a:p>
          <a:p>
            <a:r>
              <a:rPr lang="ru-RU" altLang="ru-RU"/>
              <a:t>3. (3</a:t>
            </a:r>
            <a:r>
              <a:rPr lang="en-US" altLang="ru-RU"/>
              <a:t>a</a:t>
            </a:r>
            <a:r>
              <a:rPr lang="ru-RU" altLang="ru-RU"/>
              <a:t> – 4</a:t>
            </a:r>
            <a:r>
              <a:rPr lang="en-US" altLang="ru-RU"/>
              <a:t>b</a:t>
            </a:r>
            <a:r>
              <a:rPr lang="ru-RU" altLang="ru-RU"/>
              <a:t>)(3</a:t>
            </a:r>
            <a:r>
              <a:rPr lang="en-US" altLang="ru-RU"/>
              <a:t>a</a:t>
            </a:r>
            <a:r>
              <a:rPr lang="ru-RU" altLang="ru-RU"/>
              <a:t> + 4</a:t>
            </a:r>
            <a:r>
              <a:rPr lang="en-US" altLang="ru-RU"/>
              <a:t>b</a:t>
            </a:r>
            <a:r>
              <a:rPr lang="ru-RU" altLang="ru-RU"/>
              <a:t>)</a:t>
            </a:r>
          </a:p>
          <a:p>
            <a:r>
              <a:rPr lang="ru-RU" altLang="ru-RU"/>
              <a:t>4. (2 + </a:t>
            </a:r>
            <a:r>
              <a:rPr lang="en-US" altLang="ru-RU"/>
              <a:t>a</a:t>
            </a:r>
            <a:r>
              <a:rPr lang="ru-RU" altLang="ru-RU"/>
              <a:t>)(</a:t>
            </a:r>
            <a:r>
              <a:rPr lang="en-US" altLang="ru-RU"/>
              <a:t>a</a:t>
            </a:r>
            <a:r>
              <a:rPr lang="ru-RU" altLang="ru-RU"/>
              <a:t> + </a:t>
            </a:r>
            <a:r>
              <a:rPr lang="en-US" altLang="ru-RU"/>
              <a:t>b</a:t>
            </a:r>
            <a:r>
              <a:rPr lang="ru-RU" altLang="ru-RU"/>
              <a:t>)</a:t>
            </a:r>
          </a:p>
          <a:p>
            <a:r>
              <a:rPr lang="ru-RU" altLang="ru-RU"/>
              <a:t>5. </a:t>
            </a:r>
            <a:r>
              <a:rPr lang="en-US" altLang="ru-RU"/>
              <a:t>(5a + 7b)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ru-RU" altLang="ru-RU"/>
              <a:t>6. (</a:t>
            </a:r>
            <a:r>
              <a:rPr lang="en-US" altLang="ru-RU"/>
              <a:t>m</a:t>
            </a:r>
            <a:r>
              <a:rPr lang="ru-RU" altLang="ru-RU"/>
              <a:t> – </a:t>
            </a:r>
            <a:r>
              <a:rPr lang="en-US" altLang="ru-RU"/>
              <a:t>q</a:t>
            </a:r>
            <a:r>
              <a:rPr lang="ru-RU" altLang="ru-RU"/>
              <a:t>)(</a:t>
            </a:r>
            <a:r>
              <a:rPr lang="en-US" altLang="ru-RU"/>
              <a:t>m</a:t>
            </a:r>
            <a:r>
              <a:rPr lang="ru-RU" altLang="ru-RU"/>
              <a:t> + </a:t>
            </a:r>
            <a:r>
              <a:rPr lang="en-US" altLang="ru-RU"/>
              <a:t>n</a:t>
            </a:r>
            <a:r>
              <a:rPr lang="ru-RU" altLang="ru-RU"/>
              <a:t> – 1)</a:t>
            </a:r>
          </a:p>
          <a:p>
            <a:r>
              <a:rPr lang="ru-RU" altLang="ru-RU" b="1" u="sng"/>
              <a:t>3 ряд</a:t>
            </a:r>
            <a:endParaRPr lang="ru-RU" altLang="ru-RU" b="1"/>
          </a:p>
          <a:p>
            <a:r>
              <a:rPr lang="ru-RU" altLang="ru-RU"/>
              <a:t>1. 5(</a:t>
            </a:r>
            <a:r>
              <a:rPr lang="en-US" altLang="ru-RU"/>
              <a:t>a</a:t>
            </a:r>
            <a:r>
              <a:rPr lang="ru-RU" altLang="ru-RU"/>
              <a:t> – 5</a:t>
            </a:r>
            <a:r>
              <a:rPr lang="en-US" altLang="ru-RU"/>
              <a:t>b</a:t>
            </a:r>
            <a:r>
              <a:rPr lang="ru-RU" altLang="ru-RU"/>
              <a:t>)</a:t>
            </a:r>
          </a:p>
          <a:p>
            <a:r>
              <a:rPr lang="ru-RU" altLang="ru-RU"/>
              <a:t>2. </a:t>
            </a:r>
            <a:r>
              <a:rPr lang="en-US" altLang="ru-RU"/>
              <a:t>(3a – 5b)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ru-RU" altLang="ru-RU"/>
              <a:t>3. (2</a:t>
            </a:r>
            <a:r>
              <a:rPr lang="en-US" altLang="ru-RU"/>
              <a:t>a</a:t>
            </a:r>
            <a:r>
              <a:rPr lang="ru-RU" altLang="ru-RU"/>
              <a:t> + 3</a:t>
            </a:r>
            <a:r>
              <a:rPr lang="en-US" altLang="ru-RU"/>
              <a:t>b</a:t>
            </a:r>
            <a:r>
              <a:rPr lang="ru-RU" altLang="ru-RU"/>
              <a:t>)(</a:t>
            </a:r>
            <a:r>
              <a:rPr lang="en-US" altLang="ru-RU"/>
              <a:t>a</a:t>
            </a:r>
            <a:r>
              <a:rPr lang="ru-RU" altLang="ru-RU"/>
              <a:t> + 2</a:t>
            </a:r>
            <a:r>
              <a:rPr lang="en-US" altLang="ru-RU"/>
              <a:t>c</a:t>
            </a:r>
            <a:r>
              <a:rPr lang="ru-RU" altLang="ru-RU"/>
              <a:t>)</a:t>
            </a:r>
          </a:p>
          <a:p>
            <a:r>
              <a:rPr lang="ru-RU" altLang="ru-RU"/>
              <a:t>4. </a:t>
            </a:r>
            <a:r>
              <a:rPr lang="en-US" altLang="ru-RU"/>
              <a:t>(4a + b)</a:t>
            </a:r>
            <a:r>
              <a:rPr lang="en-US" altLang="ru-RU">
                <a:cs typeface="Arial" charset="0"/>
              </a:rPr>
              <a:t>²</a:t>
            </a:r>
          </a:p>
          <a:p>
            <a:r>
              <a:rPr lang="ru-RU" altLang="ru-RU"/>
              <a:t>5. 9</a:t>
            </a:r>
            <a:r>
              <a:rPr lang="en-US" altLang="ru-RU"/>
              <a:t>ab</a:t>
            </a:r>
            <a:r>
              <a:rPr lang="ru-RU" altLang="ru-RU"/>
              <a:t>(</a:t>
            </a:r>
            <a:r>
              <a:rPr lang="en-US" altLang="ru-RU"/>
              <a:t>a</a:t>
            </a:r>
            <a:r>
              <a:rPr lang="en-US" altLang="ru-RU">
                <a:cs typeface="Arial" charset="0"/>
              </a:rPr>
              <a:t>²</a:t>
            </a:r>
            <a:r>
              <a:rPr lang="ru-RU" altLang="ru-RU"/>
              <a:t>– 2</a:t>
            </a:r>
            <a:r>
              <a:rPr lang="en-US" altLang="ru-RU"/>
              <a:t>b</a:t>
            </a:r>
            <a:r>
              <a:rPr lang="ru-RU" altLang="ru-RU"/>
              <a:t> – 1)</a:t>
            </a:r>
          </a:p>
          <a:p>
            <a:r>
              <a:rPr lang="ru-RU" altLang="ru-RU"/>
              <a:t>6. </a:t>
            </a:r>
            <a:r>
              <a:rPr lang="en-US" altLang="ru-RU"/>
              <a:t>(3 + n)(m – n)</a:t>
            </a:r>
          </a:p>
        </p:txBody>
      </p:sp>
    </p:spTree>
    <p:extLst>
      <p:ext uri="{BB962C8B-B14F-4D97-AF65-F5344CB8AC3E}">
        <p14:creationId xmlns:p14="http://schemas.microsoft.com/office/powerpoint/2010/main" val="5654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проверка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63525" y="1598613"/>
            <a:ext cx="4237038" cy="4497387"/>
          </a:xfrm>
        </p:spPr>
        <p:txBody>
          <a:bodyPr/>
          <a:lstStyle/>
          <a:p>
            <a:r>
              <a:rPr lang="ru-RU" altLang="ru-RU" sz="3200"/>
              <a:t>вариант</a:t>
            </a:r>
            <a:r>
              <a:rPr lang="en-US" altLang="ru-RU" sz="3200"/>
              <a:t>I</a:t>
            </a:r>
          </a:p>
          <a:p>
            <a:r>
              <a:rPr lang="ru-RU" altLang="ru-RU" sz="2400"/>
              <a:t>1. (х</a:t>
            </a:r>
            <a:r>
              <a:rPr lang="en-US" altLang="ru-RU" sz="2400">
                <a:cs typeface="Arial" charset="0"/>
              </a:rPr>
              <a:t>²</a:t>
            </a:r>
            <a:r>
              <a:rPr lang="ru-RU" altLang="ru-RU" sz="2400"/>
              <a:t> + 2 – х)( х</a:t>
            </a:r>
            <a:r>
              <a:rPr lang="en-US" altLang="ru-RU" sz="2400">
                <a:cs typeface="Arial" charset="0"/>
              </a:rPr>
              <a:t>²</a:t>
            </a:r>
            <a:r>
              <a:rPr lang="ru-RU" altLang="ru-RU" sz="2400"/>
              <a:t> + 2 + х)</a:t>
            </a:r>
          </a:p>
          <a:p>
            <a:r>
              <a:rPr lang="ru-RU" altLang="ru-RU" sz="2400"/>
              <a:t>2. (а + 1)(а + 3)</a:t>
            </a:r>
          </a:p>
          <a:p>
            <a:r>
              <a:rPr lang="ru-RU" altLang="ru-RU" sz="2400"/>
              <a:t>3. 7</a:t>
            </a:r>
            <a:r>
              <a:rPr lang="en-US" altLang="ru-RU" sz="2400"/>
              <a:t>mn</a:t>
            </a:r>
            <a:r>
              <a:rPr lang="ru-RU" altLang="ru-RU" sz="2400"/>
              <a:t>(9</a:t>
            </a:r>
            <a:r>
              <a:rPr lang="en-US" altLang="ru-RU" sz="2400"/>
              <a:t>n</a:t>
            </a:r>
            <a:r>
              <a:rPr lang="en-US" altLang="ru-RU" sz="2400">
                <a:cs typeface="Arial" charset="0"/>
              </a:rPr>
              <a:t>²</a:t>
            </a:r>
            <a:r>
              <a:rPr lang="ru-RU" altLang="ru-RU" sz="2400"/>
              <a:t> – </a:t>
            </a:r>
            <a:r>
              <a:rPr lang="en-US" altLang="ru-RU" sz="2400"/>
              <a:t>m</a:t>
            </a:r>
            <a:r>
              <a:rPr lang="ru-RU" altLang="ru-RU" sz="2400"/>
              <a:t>)</a:t>
            </a:r>
          </a:p>
          <a:p>
            <a:r>
              <a:rPr lang="ru-RU" altLang="ru-RU" sz="2400"/>
              <a:t>4. (</a:t>
            </a:r>
            <a:r>
              <a:rPr lang="en-US" altLang="ru-RU" sz="2400"/>
              <a:t>x</a:t>
            </a:r>
            <a:r>
              <a:rPr lang="ru-RU" altLang="ru-RU" sz="2400"/>
              <a:t> + 3</a:t>
            </a:r>
            <a:r>
              <a:rPr lang="en-US" altLang="ru-RU" sz="2400"/>
              <a:t>y</a:t>
            </a:r>
            <a:r>
              <a:rPr lang="ru-RU" altLang="ru-RU" sz="2400"/>
              <a:t>)(</a:t>
            </a:r>
            <a:r>
              <a:rPr lang="en-US" altLang="ru-RU" sz="2400"/>
              <a:t>x</a:t>
            </a:r>
            <a:r>
              <a:rPr lang="ru-RU" altLang="ru-RU" sz="2400"/>
              <a:t> + 3</a:t>
            </a:r>
            <a:r>
              <a:rPr lang="en-US" altLang="ru-RU" sz="2400"/>
              <a:t>y</a:t>
            </a:r>
            <a:r>
              <a:rPr lang="ru-RU" altLang="ru-RU" sz="2400"/>
              <a:t> – 1)</a:t>
            </a:r>
          </a:p>
          <a:p>
            <a:r>
              <a:rPr lang="ru-RU" altLang="ru-RU" sz="2400"/>
              <a:t>5. (</a:t>
            </a:r>
            <a:r>
              <a:rPr lang="en-US" altLang="ru-RU" sz="2400"/>
              <a:t>a</a:t>
            </a:r>
            <a:r>
              <a:rPr lang="ru-RU" altLang="ru-RU" sz="2400"/>
              <a:t> + </a:t>
            </a:r>
            <a:r>
              <a:rPr lang="en-US" altLang="ru-RU" sz="2400"/>
              <a:t>b</a:t>
            </a:r>
            <a:r>
              <a:rPr lang="ru-RU" altLang="ru-RU" sz="2400"/>
              <a:t> + </a:t>
            </a:r>
            <a:r>
              <a:rPr lang="en-US" altLang="ru-RU" sz="2400"/>
              <a:t>c</a:t>
            </a:r>
            <a:r>
              <a:rPr lang="ru-RU" altLang="ru-RU" sz="2400"/>
              <a:t>)(</a:t>
            </a:r>
            <a:r>
              <a:rPr lang="en-US" altLang="ru-RU" sz="2400"/>
              <a:t>b</a:t>
            </a:r>
            <a:r>
              <a:rPr lang="ru-RU" altLang="ru-RU" sz="2400"/>
              <a:t> – </a:t>
            </a:r>
            <a:r>
              <a:rPr lang="en-US" altLang="ru-RU" sz="2400"/>
              <a:t>a</a:t>
            </a:r>
            <a:r>
              <a:rPr lang="ru-RU" altLang="ru-RU" sz="2400"/>
              <a:t> – </a:t>
            </a:r>
            <a:r>
              <a:rPr lang="en-US" altLang="ru-RU" sz="2400"/>
              <a:t>c</a:t>
            </a:r>
            <a:r>
              <a:rPr lang="ru-RU" altLang="ru-RU" sz="2400"/>
              <a:t>)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140200" y="1557338"/>
            <a:ext cx="4535488" cy="4497387"/>
          </a:xfrm>
        </p:spPr>
        <p:txBody>
          <a:bodyPr/>
          <a:lstStyle/>
          <a:p>
            <a:r>
              <a:rPr lang="ru-RU" altLang="ru-RU"/>
              <a:t>Вариант</a:t>
            </a:r>
            <a:r>
              <a:rPr lang="en-US" altLang="ru-RU"/>
              <a:t> II</a:t>
            </a:r>
          </a:p>
          <a:p>
            <a:r>
              <a:rPr lang="en-US" altLang="ru-RU" sz="2400"/>
              <a:t>1. (m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 + 3 – m)(m</a:t>
            </a:r>
            <a:r>
              <a:rPr lang="en-US" altLang="ru-RU" sz="2400">
                <a:cs typeface="Arial" charset="0"/>
              </a:rPr>
              <a:t>²</a:t>
            </a:r>
            <a:r>
              <a:rPr lang="en-US" altLang="ru-RU" sz="2400"/>
              <a:t> + 3 + m)</a:t>
            </a:r>
            <a:endParaRPr lang="ru-RU" altLang="ru-RU" sz="2400"/>
          </a:p>
          <a:p>
            <a:r>
              <a:rPr lang="ru-RU" altLang="ru-RU" sz="2400"/>
              <a:t>2. (</a:t>
            </a:r>
            <a:r>
              <a:rPr lang="en-US" altLang="ru-RU" sz="2400"/>
              <a:t>x</a:t>
            </a:r>
            <a:r>
              <a:rPr lang="ru-RU" altLang="ru-RU" sz="2400"/>
              <a:t> – </a:t>
            </a:r>
            <a:r>
              <a:rPr lang="en-US" altLang="ru-RU" sz="2400"/>
              <a:t>a</a:t>
            </a:r>
            <a:r>
              <a:rPr lang="ru-RU" altLang="ru-RU" sz="2400"/>
              <a:t> + </a:t>
            </a:r>
            <a:r>
              <a:rPr lang="en-US" altLang="ru-RU" sz="2400"/>
              <a:t>y</a:t>
            </a:r>
            <a:r>
              <a:rPr lang="ru-RU" altLang="ru-RU" sz="2400"/>
              <a:t>)(</a:t>
            </a:r>
            <a:r>
              <a:rPr lang="en-US" altLang="ru-RU" sz="2400"/>
              <a:t>x</a:t>
            </a:r>
            <a:r>
              <a:rPr lang="ru-RU" altLang="ru-RU" sz="2400"/>
              <a:t> + </a:t>
            </a:r>
            <a:r>
              <a:rPr lang="en-US" altLang="ru-RU" sz="2400"/>
              <a:t>a</a:t>
            </a:r>
            <a:r>
              <a:rPr lang="ru-RU" altLang="ru-RU" sz="2400"/>
              <a:t> – </a:t>
            </a:r>
            <a:r>
              <a:rPr lang="en-US" altLang="ru-RU" sz="2400"/>
              <a:t>y</a:t>
            </a:r>
            <a:r>
              <a:rPr lang="ru-RU" altLang="ru-RU" sz="2400"/>
              <a:t>)</a:t>
            </a:r>
          </a:p>
          <a:p>
            <a:r>
              <a:rPr lang="ru-RU" altLang="ru-RU" sz="2400"/>
              <a:t>3. 5</a:t>
            </a:r>
            <a:r>
              <a:rPr lang="en-US" altLang="ru-RU" sz="2400"/>
              <a:t>m</a:t>
            </a:r>
            <a:r>
              <a:rPr lang="ru-RU" altLang="ru-RU" sz="2400"/>
              <a:t>(</a:t>
            </a:r>
            <a:r>
              <a:rPr lang="en-US" altLang="ru-RU" sz="2400"/>
              <a:t>m</a:t>
            </a:r>
            <a:r>
              <a:rPr lang="ru-RU" altLang="ru-RU" sz="2400"/>
              <a:t> – 5</a:t>
            </a:r>
            <a:r>
              <a:rPr lang="en-US" altLang="ru-RU" sz="2400"/>
              <a:t>n</a:t>
            </a:r>
            <a:r>
              <a:rPr lang="ru-RU" altLang="ru-RU" sz="2400"/>
              <a:t>)(</a:t>
            </a:r>
            <a:r>
              <a:rPr lang="en-US" altLang="ru-RU" sz="2400"/>
              <a:t>m</a:t>
            </a:r>
            <a:r>
              <a:rPr lang="ru-RU" altLang="ru-RU" sz="2400"/>
              <a:t> + 5</a:t>
            </a:r>
            <a:r>
              <a:rPr lang="en-US" altLang="ru-RU" sz="2400"/>
              <a:t>n</a:t>
            </a:r>
            <a:r>
              <a:rPr lang="ru-RU" altLang="ru-RU" sz="2400"/>
              <a:t>)</a:t>
            </a:r>
          </a:p>
          <a:p>
            <a:r>
              <a:rPr lang="ru-RU" altLang="ru-RU" sz="2400"/>
              <a:t>4. (</a:t>
            </a:r>
            <a:r>
              <a:rPr lang="en-US" altLang="ru-RU" sz="2400"/>
              <a:t>x</a:t>
            </a:r>
            <a:r>
              <a:rPr lang="ru-RU" altLang="ru-RU" sz="2400"/>
              <a:t> - 3)(</a:t>
            </a:r>
            <a:r>
              <a:rPr lang="en-US" altLang="ru-RU" sz="2400"/>
              <a:t>x</a:t>
            </a:r>
            <a:r>
              <a:rPr lang="ru-RU" altLang="ru-RU" sz="2400"/>
              <a:t> – 3)</a:t>
            </a:r>
          </a:p>
          <a:p>
            <a:r>
              <a:rPr lang="ru-RU" altLang="ru-RU" sz="2400"/>
              <a:t>5. (</a:t>
            </a:r>
            <a:r>
              <a:rPr lang="en-US" altLang="ru-RU" sz="2400"/>
              <a:t>a </a:t>
            </a:r>
            <a:r>
              <a:rPr lang="ru-RU" altLang="ru-RU" sz="2400"/>
              <a:t>–</a:t>
            </a:r>
            <a:r>
              <a:rPr lang="en-US" altLang="ru-RU" sz="2400"/>
              <a:t> b)(a – b – c)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16118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607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«Разложение многочлена на множители». </vt:lpstr>
      <vt:lpstr>Презентация PowerPoint</vt:lpstr>
      <vt:lpstr>Презентация PowerPoint</vt:lpstr>
      <vt:lpstr>Презентация PowerPoint</vt:lpstr>
      <vt:lpstr>проверка</vt:lpstr>
      <vt:lpstr>Презентация PowerPoint</vt:lpstr>
      <vt:lpstr>проверка</vt:lpstr>
      <vt:lpstr>Презентация PowerPoint</vt:lpstr>
      <vt:lpstr>проверка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«Разложение многочлена на множители».</dc:title>
  <dc:creator>Лиля Батулова</dc:creator>
  <cp:lastModifiedBy>LENA</cp:lastModifiedBy>
  <cp:revision>3</cp:revision>
  <dcterms:created xsi:type="dcterms:W3CDTF">2017-02-25T08:32:05Z</dcterms:created>
  <dcterms:modified xsi:type="dcterms:W3CDTF">2017-02-27T19:02:07Z</dcterms:modified>
</cp:coreProperties>
</file>